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455" r:id="rId3"/>
    <p:sldId id="458" r:id="rId4"/>
    <p:sldId id="459" r:id="rId5"/>
    <p:sldId id="460" r:id="rId6"/>
    <p:sldId id="461" r:id="rId7"/>
    <p:sldId id="462" r:id="rId8"/>
    <p:sldId id="463" r:id="rId9"/>
    <p:sldId id="464" r:id="rId10"/>
    <p:sldId id="465" r:id="rId11"/>
    <p:sldId id="466" r:id="rId12"/>
    <p:sldId id="456" r:id="rId13"/>
    <p:sldId id="467"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57" r:id="rId32"/>
    <p:sldId id="429" r:id="rId33"/>
    <p:sldId id="430"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6" r:id="rId47"/>
    <p:sldId id="447" r:id="rId48"/>
    <p:sldId id="448" r:id="rId49"/>
    <p:sldId id="449" r:id="rId50"/>
    <p:sldId id="450" r:id="rId51"/>
    <p:sldId id="451" r:id="rId52"/>
    <p:sldId id="452" r:id="rId53"/>
    <p:sldId id="453" r:id="rId54"/>
    <p:sldId id="468" r:id="rId5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F7E"/>
    <a:srgbClr val="AE9C1A"/>
    <a:srgbClr val="808000"/>
    <a:srgbClr val="0033CC"/>
    <a:srgbClr val="0000FF"/>
    <a:srgbClr val="C49500"/>
    <a:srgbClr val="075093"/>
    <a:srgbClr val="FFEBB3"/>
    <a:srgbClr val="FFBE0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83" autoAdjust="0"/>
    <p:restoredTop sz="95025" autoAdjust="0"/>
  </p:normalViewPr>
  <p:slideViewPr>
    <p:cSldViewPr snapToGrid="0">
      <p:cViewPr>
        <p:scale>
          <a:sx n="80" d="100"/>
          <a:sy n="80" d="100"/>
        </p:scale>
        <p:origin x="-2430"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8" y="0"/>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t" anchorCtr="0" compatLnSpc="1">
            <a:prstTxWarp prst="textNoShape">
              <a:avLst/>
            </a:prstTxWarp>
          </a:bodyPr>
          <a:lstStyle>
            <a:lvl1pPr defTabSz="948767">
              <a:defRPr sz="1200"/>
            </a:lvl1pPr>
          </a:lstStyle>
          <a:p>
            <a:endParaRPr lang="en-US" dirty="0"/>
          </a:p>
        </p:txBody>
      </p:sp>
      <p:sp>
        <p:nvSpPr>
          <p:cNvPr id="135171" name="Rectangle 3"/>
          <p:cNvSpPr>
            <a:spLocks noGrp="1" noChangeArrowheads="1"/>
          </p:cNvSpPr>
          <p:nvPr>
            <p:ph type="dt" sz="quarter" idx="1"/>
          </p:nvPr>
        </p:nvSpPr>
        <p:spPr bwMode="auto">
          <a:xfrm>
            <a:off x="4142968" y="0"/>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t" anchorCtr="0" compatLnSpc="1">
            <a:prstTxWarp prst="textNoShape">
              <a:avLst/>
            </a:prstTxWarp>
          </a:bodyPr>
          <a:lstStyle>
            <a:lvl1pPr algn="r" defTabSz="948767">
              <a:defRPr sz="1200"/>
            </a:lvl1pPr>
          </a:lstStyle>
          <a:p>
            <a:endParaRPr lang="en-US" dirty="0"/>
          </a:p>
        </p:txBody>
      </p:sp>
      <p:sp>
        <p:nvSpPr>
          <p:cNvPr id="135172" name="Rectangle 4"/>
          <p:cNvSpPr>
            <a:spLocks noGrp="1" noChangeArrowheads="1"/>
          </p:cNvSpPr>
          <p:nvPr>
            <p:ph type="ftr" sz="quarter" idx="2"/>
          </p:nvPr>
        </p:nvSpPr>
        <p:spPr bwMode="auto">
          <a:xfrm>
            <a:off x="8" y="911917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b" anchorCtr="0" compatLnSpc="1">
            <a:prstTxWarp prst="textNoShape">
              <a:avLst/>
            </a:prstTxWarp>
          </a:bodyPr>
          <a:lstStyle>
            <a:lvl1pPr defTabSz="948767">
              <a:defRPr sz="1200"/>
            </a:lvl1pPr>
          </a:lstStyle>
          <a:p>
            <a:endParaRPr lang="en-US" dirty="0"/>
          </a:p>
        </p:txBody>
      </p:sp>
      <p:sp>
        <p:nvSpPr>
          <p:cNvPr id="135173" name="Rectangle 5"/>
          <p:cNvSpPr>
            <a:spLocks noGrp="1" noChangeArrowheads="1"/>
          </p:cNvSpPr>
          <p:nvPr>
            <p:ph type="sldNum" sz="quarter" idx="3"/>
          </p:nvPr>
        </p:nvSpPr>
        <p:spPr bwMode="auto">
          <a:xfrm>
            <a:off x="4142968" y="911917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b" anchorCtr="0" compatLnSpc="1">
            <a:prstTxWarp prst="textNoShape">
              <a:avLst/>
            </a:prstTxWarp>
          </a:bodyPr>
          <a:lstStyle>
            <a:lvl1pPr algn="r" defTabSz="948767">
              <a:defRPr sz="1200"/>
            </a:lvl1pPr>
          </a:lstStyle>
          <a:p>
            <a:fld id="{5AA98F19-EE8C-4EED-8B3A-E87EB6D35613}" type="slidenum">
              <a:rPr lang="en-US"/>
              <a:pPr/>
              <a:t>‹#›</a:t>
            </a:fld>
            <a:endParaRPr lang="en-US" dirty="0"/>
          </a:p>
        </p:txBody>
      </p:sp>
    </p:spTree>
    <p:extLst>
      <p:ext uri="{BB962C8B-B14F-4D97-AF65-F5344CB8AC3E}">
        <p14:creationId xmlns:p14="http://schemas.microsoft.com/office/powerpoint/2010/main" val="307046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8" y="0"/>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t" anchorCtr="0" compatLnSpc="1">
            <a:prstTxWarp prst="textNoShape">
              <a:avLst/>
            </a:prstTxWarp>
          </a:bodyPr>
          <a:lstStyle>
            <a:lvl1pPr defTabSz="948767">
              <a:defRPr sz="1200"/>
            </a:lvl1pPr>
          </a:lstStyle>
          <a:p>
            <a:endParaRPr lang="en-US" dirty="0"/>
          </a:p>
        </p:txBody>
      </p:sp>
      <p:sp>
        <p:nvSpPr>
          <p:cNvPr id="116739" name="Rectangle 3"/>
          <p:cNvSpPr>
            <a:spLocks noGrp="1" noChangeArrowheads="1"/>
          </p:cNvSpPr>
          <p:nvPr>
            <p:ph type="dt" idx="1"/>
          </p:nvPr>
        </p:nvSpPr>
        <p:spPr bwMode="auto">
          <a:xfrm>
            <a:off x="4142968" y="0"/>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t" anchorCtr="0" compatLnSpc="1">
            <a:prstTxWarp prst="textNoShape">
              <a:avLst/>
            </a:prstTxWarp>
          </a:bodyPr>
          <a:lstStyle>
            <a:lvl1pPr algn="r" defTabSz="948767">
              <a:defRPr sz="1200"/>
            </a:lvl1pPr>
          </a:lstStyle>
          <a:p>
            <a:endParaRPr lang="en-US" dirty="0"/>
          </a:p>
        </p:txBody>
      </p:sp>
      <p:sp>
        <p:nvSpPr>
          <p:cNvPr id="1167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732183" y="4561233"/>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2" name="Rectangle 6"/>
          <p:cNvSpPr>
            <a:spLocks noGrp="1" noChangeArrowheads="1"/>
          </p:cNvSpPr>
          <p:nvPr>
            <p:ph type="ftr" sz="quarter" idx="4"/>
          </p:nvPr>
        </p:nvSpPr>
        <p:spPr bwMode="auto">
          <a:xfrm>
            <a:off x="8" y="911917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b" anchorCtr="0" compatLnSpc="1">
            <a:prstTxWarp prst="textNoShape">
              <a:avLst/>
            </a:prstTxWarp>
          </a:bodyPr>
          <a:lstStyle>
            <a:lvl1pPr defTabSz="948767">
              <a:defRPr sz="1200"/>
            </a:lvl1pPr>
          </a:lstStyle>
          <a:p>
            <a:endParaRPr lang="en-US" dirty="0"/>
          </a:p>
        </p:txBody>
      </p:sp>
      <p:sp>
        <p:nvSpPr>
          <p:cNvPr id="116743" name="Rectangle 7"/>
          <p:cNvSpPr>
            <a:spLocks noGrp="1" noChangeArrowheads="1"/>
          </p:cNvSpPr>
          <p:nvPr>
            <p:ph type="sldNum" sz="quarter" idx="5"/>
          </p:nvPr>
        </p:nvSpPr>
        <p:spPr bwMode="auto">
          <a:xfrm>
            <a:off x="4142968" y="911917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6" tIns="47582" rIns="95166" bIns="47582" numCol="1" anchor="b" anchorCtr="0" compatLnSpc="1">
            <a:prstTxWarp prst="textNoShape">
              <a:avLst/>
            </a:prstTxWarp>
          </a:bodyPr>
          <a:lstStyle>
            <a:lvl1pPr algn="r" defTabSz="948767">
              <a:defRPr sz="1200"/>
            </a:lvl1pPr>
          </a:lstStyle>
          <a:p>
            <a:fld id="{F6078063-0927-4ADF-B9A9-E00D8286026B}" type="slidenum">
              <a:rPr lang="en-US"/>
              <a:pPr/>
              <a:t>‹#›</a:t>
            </a:fld>
            <a:endParaRPr lang="en-US" dirty="0"/>
          </a:p>
        </p:txBody>
      </p:sp>
    </p:spTree>
    <p:extLst>
      <p:ext uri="{BB962C8B-B14F-4D97-AF65-F5344CB8AC3E}">
        <p14:creationId xmlns:p14="http://schemas.microsoft.com/office/powerpoint/2010/main" val="810863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64" name="Rectangle 20"/>
          <p:cNvSpPr>
            <a:spLocks noGrp="1" noChangeArrowheads="1"/>
          </p:cNvSpPr>
          <p:nvPr>
            <p:ph type="ftr" sz="quarter" idx="3"/>
          </p:nvPr>
        </p:nvSpPr>
        <p:spPr/>
        <p:txBody>
          <a:bodyPr/>
          <a:lstStyle>
            <a:lvl1pPr>
              <a:defRPr/>
            </a:lvl1p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9950"/>
            <a:ext cx="8229600" cy="5514975"/>
          </a:xfrm>
          <a:prstGeom prst="rect">
            <a:avLst/>
          </a:prstGeom>
        </p:spPr>
        <p:txBody>
          <a:bodyPr/>
          <a:lstStyle>
            <a:lvl1pPr>
              <a:defRPr sz="2700"/>
            </a:lvl1pPr>
            <a:lvl2pPr>
              <a:spcAft>
                <a:spcPts val="1200"/>
              </a:spcAft>
              <a:defRPr sz="2200">
                <a:solidFill>
                  <a:schemeClr val="tx1"/>
                </a:solidFill>
              </a:defRPr>
            </a:lvl2pPr>
            <a:lvl3pPr>
              <a:spcAft>
                <a:spcPts val="1200"/>
              </a:spcAft>
              <a:defRPr sz="2200">
                <a:solidFill>
                  <a:schemeClr val="tx1"/>
                </a:solidFill>
              </a:defRPr>
            </a:lvl3pPr>
            <a:lvl4pPr>
              <a:spcAft>
                <a:spcPts val="1200"/>
              </a:spcAft>
              <a:defRPr sz="2200">
                <a:solidFill>
                  <a:schemeClr val="tx1"/>
                </a:solidFill>
              </a:defRPr>
            </a:lvl4pPr>
            <a:lvl5pPr>
              <a:spcAft>
                <a:spcPts val="1200"/>
              </a:spcAft>
              <a:defRPr sz="2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74199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solidFill>
                  <a:srgbClr val="075093"/>
                </a:solidFill>
              </a:defRPr>
            </a:lvl1pPr>
          </a:lstStyle>
          <a:p>
            <a:endParaRPr lang="en-US" dirty="0"/>
          </a:p>
        </p:txBody>
      </p:sp>
      <p:sp>
        <p:nvSpPr>
          <p:cNvPr id="6" name="Text Placeholder 5"/>
          <p:cNvSpPr>
            <a:spLocks noGrp="1"/>
          </p:cNvSpPr>
          <p:nvPr>
            <p:ph type="body" sz="quarter" idx="11"/>
          </p:nvPr>
        </p:nvSpPr>
        <p:spPr>
          <a:xfrm>
            <a:off x="855023" y="1425039"/>
            <a:ext cx="7552377" cy="4334493"/>
          </a:xfrm>
          <a:prstGeom prst="rect">
            <a:avLst/>
          </a:prstGeom>
        </p:spPr>
        <p:txBody>
          <a:bodyPr anchor="ctr"/>
          <a:lstStyle>
            <a:lvl1pPr algn="ctr">
              <a:defRPr sz="6000">
                <a:solidFill>
                  <a:srgbClr val="203F7E"/>
                </a:solidFill>
              </a:defRPr>
            </a:lvl1pPr>
          </a:lstStyle>
          <a:p>
            <a:pPr lvl="0"/>
            <a:endParaRPr lang="en-US" dirty="0"/>
          </a:p>
        </p:txBody>
      </p:sp>
    </p:spTree>
    <p:extLst>
      <p:ext uri="{BB962C8B-B14F-4D97-AF65-F5344CB8AC3E}">
        <p14:creationId xmlns:p14="http://schemas.microsoft.com/office/powerpoint/2010/main" val="3371733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ftr" sz="quarter" idx="3"/>
          </p:nvPr>
        </p:nvSpPr>
        <p:spPr bwMode="auto">
          <a:xfrm>
            <a:off x="2127250" y="6464300"/>
            <a:ext cx="48942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00" b="1" i="1">
                <a:solidFill>
                  <a:srgbClr val="075093"/>
                </a:solidFill>
              </a:defRPr>
            </a:lvl1pPr>
          </a:lstStyle>
          <a:p>
            <a:endParaRPr lang="en-US" dirty="0"/>
          </a:p>
        </p:txBody>
      </p:sp>
      <p:sp>
        <p:nvSpPr>
          <p:cNvPr id="1040" name="Rectangle 16"/>
          <p:cNvSpPr>
            <a:spLocks noChangeArrowheads="1"/>
          </p:cNvSpPr>
          <p:nvPr/>
        </p:nvSpPr>
        <p:spPr bwMode="auto">
          <a:xfrm>
            <a:off x="8369300" y="6478588"/>
            <a:ext cx="6985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6BCF6965-DE18-4136-A42E-9DB9C22616AF}" type="slidenum">
              <a:rPr lang="en-US" sz="1400" b="1">
                <a:solidFill>
                  <a:schemeClr val="tx1"/>
                </a:solidFill>
              </a:rPr>
              <a:pPr algn="r"/>
              <a:t>‹#›</a:t>
            </a:fld>
            <a:endParaRPr lang="en-US" sz="1400" b="1" dirty="0">
              <a:solidFill>
                <a:schemeClr val="tx1"/>
              </a:solidFill>
            </a:endParaRPr>
          </a:p>
        </p:txBody>
      </p:sp>
      <p:pic>
        <p:nvPicPr>
          <p:cNvPr id="9" name="Picture 87" descr="required-minimum-distribution"/>
          <p:cNvPicPr>
            <a:picLocks noChangeAspect="1" noChangeArrowheads="1"/>
          </p:cNvPicPr>
          <p:nvPr userDrawn="1"/>
        </p:nvPicPr>
        <p:blipFill>
          <a:blip r:embed="rId5">
            <a:duotone>
              <a:prstClr val="black"/>
              <a:srgbClr val="AE9C1A">
                <a:tint val="45000"/>
                <a:satMod val="400000"/>
              </a:srgbClr>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b="55000"/>
          <a:stretch>
            <a:fillRect/>
          </a:stretch>
        </p:blipFill>
        <p:spPr bwMode="auto">
          <a:xfrm>
            <a:off x="0" y="-25400"/>
            <a:ext cx="9144000" cy="74612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timing>
    <p:tnLst>
      <p:par>
        <p:cTn id="1" dur="indefinite" restart="never" nodeType="tmRoot"/>
      </p:par>
    </p:tnLst>
  </p:timing>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Calibri" pitchFamily="34" charset="0"/>
        </a:defRPr>
      </a:lvl2pPr>
      <a:lvl3pPr algn="ctr" rtl="0" fontAlgn="base">
        <a:spcBef>
          <a:spcPct val="0"/>
        </a:spcBef>
        <a:spcAft>
          <a:spcPct val="0"/>
        </a:spcAft>
        <a:defRPr sz="3600" b="1">
          <a:solidFill>
            <a:schemeClr val="tx2"/>
          </a:solidFill>
          <a:latin typeface="Calibri" pitchFamily="34" charset="0"/>
        </a:defRPr>
      </a:lvl3pPr>
      <a:lvl4pPr algn="ctr" rtl="0" fontAlgn="base">
        <a:spcBef>
          <a:spcPct val="0"/>
        </a:spcBef>
        <a:spcAft>
          <a:spcPct val="0"/>
        </a:spcAft>
        <a:defRPr sz="3600" b="1">
          <a:solidFill>
            <a:schemeClr val="tx2"/>
          </a:solidFill>
          <a:latin typeface="Calibri" pitchFamily="34" charset="0"/>
        </a:defRPr>
      </a:lvl4pPr>
      <a:lvl5pPr algn="ctr" rtl="0" fontAlgn="base">
        <a:spcBef>
          <a:spcPct val="0"/>
        </a:spcBef>
        <a:spcAft>
          <a:spcPct val="0"/>
        </a:spcAft>
        <a:defRPr sz="3600" b="1">
          <a:solidFill>
            <a:schemeClr val="tx2"/>
          </a:solidFill>
          <a:latin typeface="Calibri" pitchFamily="34" charset="0"/>
        </a:defRPr>
      </a:lvl5pPr>
      <a:lvl6pPr marL="457200" algn="ctr" rtl="0" fontAlgn="base">
        <a:spcBef>
          <a:spcPct val="0"/>
        </a:spcBef>
        <a:spcAft>
          <a:spcPct val="0"/>
        </a:spcAft>
        <a:defRPr sz="3600" b="1">
          <a:solidFill>
            <a:schemeClr val="tx2"/>
          </a:solidFill>
          <a:latin typeface="Calibri" pitchFamily="34" charset="0"/>
        </a:defRPr>
      </a:lvl6pPr>
      <a:lvl7pPr marL="914400" algn="ctr" rtl="0" fontAlgn="base">
        <a:spcBef>
          <a:spcPct val="0"/>
        </a:spcBef>
        <a:spcAft>
          <a:spcPct val="0"/>
        </a:spcAft>
        <a:defRPr sz="3600" b="1">
          <a:solidFill>
            <a:schemeClr val="tx2"/>
          </a:solidFill>
          <a:latin typeface="Calibri" pitchFamily="34" charset="0"/>
        </a:defRPr>
      </a:lvl7pPr>
      <a:lvl8pPr marL="1371600" algn="ctr" rtl="0" fontAlgn="base">
        <a:spcBef>
          <a:spcPct val="0"/>
        </a:spcBef>
        <a:spcAft>
          <a:spcPct val="0"/>
        </a:spcAft>
        <a:defRPr sz="3600" b="1">
          <a:solidFill>
            <a:schemeClr val="tx2"/>
          </a:solidFill>
          <a:latin typeface="Calibri" pitchFamily="34" charset="0"/>
        </a:defRPr>
      </a:lvl8pPr>
      <a:lvl9pPr marL="1828800" algn="ctr" rtl="0" fontAlgn="base">
        <a:spcBef>
          <a:spcPct val="0"/>
        </a:spcBef>
        <a:spcAft>
          <a:spcPct val="0"/>
        </a:spcAft>
        <a:defRPr sz="3600" b="1">
          <a:solidFill>
            <a:schemeClr val="tx2"/>
          </a:solidFill>
          <a:latin typeface="Calibri" pitchFamily="34" charset="0"/>
        </a:defRPr>
      </a:lvl9pPr>
    </p:titleStyle>
    <p:bodyStyle>
      <a:lvl1pPr algn="l" rtl="0" fontAlgn="base">
        <a:spcBef>
          <a:spcPct val="0"/>
        </a:spcBef>
        <a:spcAft>
          <a:spcPct val="20000"/>
        </a:spcAft>
        <a:buClr>
          <a:srgbClr val="122B4A"/>
        </a:buClr>
        <a:buFont typeface="Wingdings" pitchFamily="2" charset="2"/>
        <a:defRPr sz="2800" b="1">
          <a:solidFill>
            <a:srgbClr val="003399"/>
          </a:solidFill>
          <a:latin typeface="+mn-lt"/>
          <a:ea typeface="+mn-ea"/>
          <a:cs typeface="+mn-cs"/>
        </a:defRPr>
      </a:lvl1pPr>
      <a:lvl2pPr marL="1146175" indent="-463550" algn="l" rtl="0" fontAlgn="base">
        <a:spcBef>
          <a:spcPct val="0"/>
        </a:spcBef>
        <a:spcAft>
          <a:spcPct val="20000"/>
        </a:spcAft>
        <a:buClr>
          <a:srgbClr val="008000"/>
        </a:buClr>
        <a:buSzPct val="90000"/>
        <a:buFont typeface="Wingdings" pitchFamily="2" charset="2"/>
        <a:buChar char="Ø"/>
        <a:defRPr sz="2400">
          <a:solidFill>
            <a:srgbClr val="122B4A"/>
          </a:solidFill>
          <a:latin typeface="+mn-lt"/>
        </a:defRPr>
      </a:lvl2pPr>
      <a:lvl3pPr marL="1712913" indent="-450850" algn="l" rtl="0" fontAlgn="base">
        <a:spcBef>
          <a:spcPct val="0"/>
        </a:spcBef>
        <a:spcAft>
          <a:spcPct val="20000"/>
        </a:spcAft>
        <a:buClr>
          <a:srgbClr val="FF0000"/>
        </a:buClr>
        <a:buSzPct val="120000"/>
        <a:buChar char="•"/>
        <a:defRPr sz="2400">
          <a:solidFill>
            <a:srgbClr val="122B4A"/>
          </a:solidFill>
          <a:latin typeface="+mn-lt"/>
        </a:defRPr>
      </a:lvl3pPr>
      <a:lvl4pPr marL="2293938" indent="-465138" algn="l" rtl="0" fontAlgn="base">
        <a:spcBef>
          <a:spcPct val="0"/>
        </a:spcBef>
        <a:spcAft>
          <a:spcPct val="20000"/>
        </a:spcAft>
        <a:buClr>
          <a:srgbClr val="0000FF"/>
        </a:buClr>
        <a:buSzPct val="80000"/>
        <a:buFont typeface="Wingdings" pitchFamily="2" charset="2"/>
        <a:buChar char="v"/>
        <a:defRPr sz="2400">
          <a:solidFill>
            <a:srgbClr val="122B4A"/>
          </a:solidFill>
          <a:latin typeface="+mn-lt"/>
        </a:defRPr>
      </a:lvl4pPr>
      <a:lvl5pPr marL="2741613" indent="-333375" algn="l" rtl="0" fontAlgn="base">
        <a:spcBef>
          <a:spcPct val="0"/>
        </a:spcBef>
        <a:spcAft>
          <a:spcPct val="20000"/>
        </a:spcAft>
        <a:buClr>
          <a:srgbClr val="FF9900"/>
        </a:buClr>
        <a:buSzPct val="110000"/>
        <a:buFont typeface="Wingdings" pitchFamily="2" charset="2"/>
        <a:buChar char="§"/>
        <a:defRPr sz="2400">
          <a:solidFill>
            <a:srgbClr val="122B4A"/>
          </a:solidFill>
          <a:latin typeface="+mn-lt"/>
        </a:defRPr>
      </a:lvl5pPr>
      <a:lvl6pPr marL="3198813" indent="-333375" algn="l" rtl="0" fontAlgn="base">
        <a:spcBef>
          <a:spcPct val="0"/>
        </a:spcBef>
        <a:spcAft>
          <a:spcPct val="20000"/>
        </a:spcAft>
        <a:buClr>
          <a:srgbClr val="FF9900"/>
        </a:buClr>
        <a:buSzPct val="110000"/>
        <a:buFont typeface="Wingdings" pitchFamily="2" charset="2"/>
        <a:buChar char="§"/>
        <a:defRPr sz="2400">
          <a:solidFill>
            <a:srgbClr val="122B4A"/>
          </a:solidFill>
          <a:latin typeface="+mn-lt"/>
        </a:defRPr>
      </a:lvl6pPr>
      <a:lvl7pPr marL="3656013" indent="-333375" algn="l" rtl="0" fontAlgn="base">
        <a:spcBef>
          <a:spcPct val="0"/>
        </a:spcBef>
        <a:spcAft>
          <a:spcPct val="20000"/>
        </a:spcAft>
        <a:buClr>
          <a:srgbClr val="FF9900"/>
        </a:buClr>
        <a:buSzPct val="110000"/>
        <a:buFont typeface="Wingdings" pitchFamily="2" charset="2"/>
        <a:buChar char="§"/>
        <a:defRPr sz="2400">
          <a:solidFill>
            <a:srgbClr val="122B4A"/>
          </a:solidFill>
          <a:latin typeface="+mn-lt"/>
        </a:defRPr>
      </a:lvl7pPr>
      <a:lvl8pPr marL="4113213" indent="-333375" algn="l" rtl="0" fontAlgn="base">
        <a:spcBef>
          <a:spcPct val="0"/>
        </a:spcBef>
        <a:spcAft>
          <a:spcPct val="20000"/>
        </a:spcAft>
        <a:buClr>
          <a:srgbClr val="FF9900"/>
        </a:buClr>
        <a:buSzPct val="110000"/>
        <a:buFont typeface="Wingdings" pitchFamily="2" charset="2"/>
        <a:buChar char="§"/>
        <a:defRPr sz="2400">
          <a:solidFill>
            <a:srgbClr val="122B4A"/>
          </a:solidFill>
          <a:latin typeface="+mn-lt"/>
        </a:defRPr>
      </a:lvl8pPr>
      <a:lvl9pPr marL="4570413" indent="-333375" algn="l" rtl="0" fontAlgn="base">
        <a:spcBef>
          <a:spcPct val="0"/>
        </a:spcBef>
        <a:spcAft>
          <a:spcPct val="20000"/>
        </a:spcAft>
        <a:buClr>
          <a:srgbClr val="FF9900"/>
        </a:buClr>
        <a:buSzPct val="110000"/>
        <a:buFont typeface="Wingdings" pitchFamily="2" charset="2"/>
        <a:buChar char="§"/>
        <a:defRPr sz="2400">
          <a:solidFill>
            <a:srgbClr val="122B4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0" name="Picture 7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l="11388" t="22026" r="18396" b="11847"/>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0" name="Picture 132" descr="401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37" y="160361"/>
            <a:ext cx="2062529" cy="164592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68" name="Text Box 20"/>
          <p:cNvSpPr txBox="1">
            <a:spLocks noChangeArrowheads="1"/>
          </p:cNvSpPr>
          <p:nvPr/>
        </p:nvSpPr>
        <p:spPr bwMode="auto">
          <a:xfrm>
            <a:off x="71438" y="6557963"/>
            <a:ext cx="11096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000" dirty="0" smtClean="0">
                <a:solidFill>
                  <a:srgbClr val="0F0C0B"/>
                </a:solidFill>
                <a:latin typeface="Calibri" pitchFamily="34" charset="0"/>
              </a:rPr>
              <a:t>970119.pptx</a:t>
            </a:r>
            <a:endParaRPr lang="en-US" sz="1000" dirty="0">
              <a:solidFill>
                <a:srgbClr val="0F0C0B"/>
              </a:solidFill>
              <a:latin typeface="Calibri" pitchFamily="34" charset="0"/>
            </a:endParaRPr>
          </a:p>
        </p:txBody>
      </p:sp>
      <p:sp>
        <p:nvSpPr>
          <p:cNvPr id="2148" name="Text Box 100"/>
          <p:cNvSpPr txBox="1">
            <a:spLocks noChangeArrowheads="1"/>
          </p:cNvSpPr>
          <p:nvPr/>
        </p:nvSpPr>
        <p:spPr bwMode="auto">
          <a:xfrm>
            <a:off x="28575" y="6286500"/>
            <a:ext cx="46434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100" dirty="0">
                <a:solidFill>
                  <a:srgbClr val="0F0C0B"/>
                </a:solidFill>
                <a:cs typeface="Arial" charset="0"/>
              </a:rPr>
              <a:t>© Copyright </a:t>
            </a:r>
            <a:r>
              <a:rPr lang="en-US" sz="1100" dirty="0" smtClean="0">
                <a:solidFill>
                  <a:srgbClr val="0F0C0B"/>
                </a:solidFill>
                <a:cs typeface="Arial" charset="0"/>
              </a:rPr>
              <a:t>2013 </a:t>
            </a:r>
            <a:r>
              <a:rPr lang="en-US" sz="1100" dirty="0">
                <a:solidFill>
                  <a:srgbClr val="0F0C0B"/>
                </a:solidFill>
                <a:cs typeface="Arial" charset="0"/>
              </a:rPr>
              <a:t>by Richard A. Naegele, J.D., M.A.</a:t>
            </a:r>
          </a:p>
        </p:txBody>
      </p:sp>
      <p:sp>
        <p:nvSpPr>
          <p:cNvPr id="2135" name="WordArt 87"/>
          <p:cNvSpPr>
            <a:spLocks noChangeArrowheads="1" noChangeShapeType="1" noTextEdit="1"/>
          </p:cNvSpPr>
          <p:nvPr/>
        </p:nvSpPr>
        <p:spPr bwMode="auto">
          <a:xfrm>
            <a:off x="1054098" y="2363193"/>
            <a:ext cx="7057037" cy="780882"/>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Right"/>
              <a:lightRig rig="legacyFlat2" dir="b"/>
            </a:scene3d>
            <a:sp3d extrusionH="87300" prstMaterial="legacyMatte">
              <a:extrusionClr>
                <a:schemeClr val="bg1"/>
              </a:extrusionClr>
            </a:sp3d>
          </a:bodyPr>
          <a:lstStyle/>
          <a:p>
            <a:r>
              <a:rPr lang="en-US" sz="3600" b="1" kern="10" dirty="0">
                <a:solidFill>
                  <a:srgbClr val="443732"/>
                </a:solidFill>
                <a:latin typeface="Calibri"/>
              </a:rPr>
              <a:t>Spousal Rights, QDROs</a:t>
            </a:r>
            <a:r>
              <a:rPr lang="en-US" sz="3600" b="1" kern="10" dirty="0" smtClean="0">
                <a:solidFill>
                  <a:srgbClr val="443732"/>
                </a:solidFill>
                <a:latin typeface="Calibri"/>
              </a:rPr>
              <a:t>, and</a:t>
            </a:r>
            <a:endParaRPr lang="en-US" sz="3600" b="1" kern="10" dirty="0">
              <a:solidFill>
                <a:srgbClr val="443732"/>
              </a:solidFill>
              <a:latin typeface="Calibri"/>
            </a:endParaRPr>
          </a:p>
        </p:txBody>
      </p:sp>
      <p:sp>
        <p:nvSpPr>
          <p:cNvPr id="2142" name="WordArt 94"/>
          <p:cNvSpPr>
            <a:spLocks noChangeArrowheads="1" noChangeShapeType="1" noTextEdit="1"/>
          </p:cNvSpPr>
          <p:nvPr/>
        </p:nvSpPr>
        <p:spPr bwMode="auto">
          <a:xfrm>
            <a:off x="368133" y="3215072"/>
            <a:ext cx="8428967" cy="724341"/>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Right"/>
              <a:lightRig rig="legacyFlat2" dir="b"/>
            </a:scene3d>
            <a:sp3d extrusionH="87300" prstMaterial="legacyMatte">
              <a:extrusionClr>
                <a:schemeClr val="bg1"/>
              </a:extrusionClr>
            </a:sp3d>
          </a:bodyPr>
          <a:lstStyle/>
          <a:p>
            <a:r>
              <a:rPr lang="en-US" sz="3600" b="1" kern="10" dirty="0">
                <a:solidFill>
                  <a:srgbClr val="443732"/>
                </a:solidFill>
                <a:latin typeface="Calibri"/>
              </a:rPr>
              <a:t>Tax Qualified Retirement Plans</a:t>
            </a:r>
          </a:p>
        </p:txBody>
      </p:sp>
      <p:sp>
        <p:nvSpPr>
          <p:cNvPr id="2062" name="Text Box 14"/>
          <p:cNvSpPr txBox="1">
            <a:spLocks noChangeArrowheads="1"/>
          </p:cNvSpPr>
          <p:nvPr/>
        </p:nvSpPr>
        <p:spPr bwMode="auto">
          <a:xfrm>
            <a:off x="114300" y="4786313"/>
            <a:ext cx="4424363" cy="138906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143684" dir="2700000" algn="ctr" rotWithShape="0">
                    <a:schemeClr val="tx1">
                      <a:alpha val="50000"/>
                    </a:schemeClr>
                  </a:outerShdw>
                </a:effectLst>
              </a14:hiddenEffects>
            </a:ext>
          </a:extLst>
        </p:spPr>
        <p:txBody>
          <a:bodyPr lIns="27432" rIns="27432">
            <a:spAutoFit/>
          </a:bodyPr>
          <a:lstStyle>
            <a:lvl1pPr>
              <a:tabLst>
                <a:tab pos="342900" algn="l"/>
                <a:tab pos="1143000" algn="l"/>
              </a:tabLst>
              <a:defRPr>
                <a:solidFill>
                  <a:schemeClr val="tx1"/>
                </a:solidFill>
                <a:latin typeface="Arial" charset="0"/>
              </a:defRPr>
            </a:lvl1pPr>
            <a:lvl2pPr>
              <a:tabLst>
                <a:tab pos="342900" algn="l"/>
                <a:tab pos="1143000" algn="l"/>
              </a:tabLst>
              <a:defRPr>
                <a:solidFill>
                  <a:schemeClr val="tx1"/>
                </a:solidFill>
                <a:latin typeface="Arial" charset="0"/>
              </a:defRPr>
            </a:lvl2pPr>
            <a:lvl3pPr>
              <a:tabLst>
                <a:tab pos="342900" algn="l"/>
                <a:tab pos="1143000" algn="l"/>
              </a:tabLst>
              <a:defRPr>
                <a:solidFill>
                  <a:schemeClr val="tx1"/>
                </a:solidFill>
                <a:latin typeface="Arial" charset="0"/>
              </a:defRPr>
            </a:lvl3pPr>
            <a:lvl4pPr>
              <a:tabLst>
                <a:tab pos="342900" algn="l"/>
                <a:tab pos="1143000" algn="l"/>
              </a:tabLst>
              <a:defRPr>
                <a:solidFill>
                  <a:schemeClr val="tx1"/>
                </a:solidFill>
                <a:latin typeface="Arial" charset="0"/>
              </a:defRPr>
            </a:lvl4pPr>
            <a:lvl5pPr>
              <a:tabLst>
                <a:tab pos="342900" algn="l"/>
                <a:tab pos="1143000" algn="l"/>
              </a:tabLst>
              <a:defRPr>
                <a:solidFill>
                  <a:schemeClr val="tx1"/>
                </a:solidFill>
                <a:latin typeface="Arial" charset="0"/>
              </a:defRPr>
            </a:lvl5pPr>
            <a:lvl6pPr fontAlgn="base">
              <a:spcBef>
                <a:spcPct val="0"/>
              </a:spcBef>
              <a:spcAft>
                <a:spcPct val="0"/>
              </a:spcAft>
              <a:tabLst>
                <a:tab pos="342900" algn="l"/>
                <a:tab pos="1143000" algn="l"/>
              </a:tabLst>
              <a:defRPr>
                <a:solidFill>
                  <a:schemeClr val="tx1"/>
                </a:solidFill>
                <a:latin typeface="Arial" charset="0"/>
              </a:defRPr>
            </a:lvl6pPr>
            <a:lvl7pPr fontAlgn="base">
              <a:spcBef>
                <a:spcPct val="0"/>
              </a:spcBef>
              <a:spcAft>
                <a:spcPct val="0"/>
              </a:spcAft>
              <a:tabLst>
                <a:tab pos="342900" algn="l"/>
                <a:tab pos="1143000" algn="l"/>
              </a:tabLst>
              <a:defRPr>
                <a:solidFill>
                  <a:schemeClr val="tx1"/>
                </a:solidFill>
                <a:latin typeface="Arial" charset="0"/>
              </a:defRPr>
            </a:lvl7pPr>
            <a:lvl8pPr fontAlgn="base">
              <a:spcBef>
                <a:spcPct val="0"/>
              </a:spcBef>
              <a:spcAft>
                <a:spcPct val="0"/>
              </a:spcAft>
              <a:tabLst>
                <a:tab pos="342900" algn="l"/>
                <a:tab pos="1143000" algn="l"/>
              </a:tabLst>
              <a:defRPr>
                <a:solidFill>
                  <a:schemeClr val="tx1"/>
                </a:solidFill>
                <a:latin typeface="Arial" charset="0"/>
              </a:defRPr>
            </a:lvl8pPr>
            <a:lvl9pPr fontAlgn="base">
              <a:spcBef>
                <a:spcPct val="0"/>
              </a:spcBef>
              <a:spcAft>
                <a:spcPct val="0"/>
              </a:spcAft>
              <a:tabLst>
                <a:tab pos="342900" algn="l"/>
                <a:tab pos="1143000" algn="l"/>
              </a:tabLst>
              <a:defRPr>
                <a:solidFill>
                  <a:schemeClr val="tx1"/>
                </a:solidFill>
                <a:latin typeface="Arial" charset="0"/>
              </a:defRPr>
            </a:lvl9pPr>
          </a:lstStyle>
          <a:p>
            <a:pPr>
              <a:spcBef>
                <a:spcPct val="60000"/>
              </a:spcBef>
            </a:pPr>
            <a:r>
              <a:rPr lang="en-US" sz="1300" i="1" dirty="0">
                <a:solidFill>
                  <a:srgbClr val="0F0C0B"/>
                </a:solidFill>
              </a:rPr>
              <a:t>by	</a:t>
            </a:r>
            <a:r>
              <a:rPr lang="en-US" sz="2000" b="1" i="1" dirty="0">
                <a:solidFill>
                  <a:srgbClr val="0F0C0B"/>
                </a:solidFill>
                <a:latin typeface="Calibri" pitchFamily="34" charset="0"/>
              </a:rPr>
              <a:t>Richard A. Naegele, J.D., M.A.</a:t>
            </a:r>
          </a:p>
          <a:p>
            <a:r>
              <a:rPr lang="en-US" sz="1300" dirty="0">
                <a:solidFill>
                  <a:srgbClr val="0F0C0B"/>
                </a:solidFill>
              </a:rPr>
              <a:t>	Wickens, Herzer, Panza, Cook &amp; Batista Co.</a:t>
            </a:r>
          </a:p>
          <a:p>
            <a:r>
              <a:rPr lang="en-US" sz="1300" dirty="0">
                <a:solidFill>
                  <a:srgbClr val="0F0C0B"/>
                </a:solidFill>
              </a:rPr>
              <a:t>	35765 Chester Road</a:t>
            </a:r>
          </a:p>
          <a:p>
            <a:r>
              <a:rPr lang="en-US" sz="1300" dirty="0">
                <a:solidFill>
                  <a:srgbClr val="0F0C0B"/>
                </a:solidFill>
              </a:rPr>
              <a:t>	Avon, OH 44011-1262</a:t>
            </a:r>
          </a:p>
          <a:p>
            <a:r>
              <a:rPr lang="en-US" sz="1300" dirty="0">
                <a:solidFill>
                  <a:srgbClr val="0F0C0B"/>
                </a:solidFill>
              </a:rPr>
              <a:t>	Phone:	(440) 695-8074</a:t>
            </a:r>
          </a:p>
          <a:p>
            <a:pPr>
              <a:spcAft>
                <a:spcPct val="20000"/>
              </a:spcAft>
            </a:pPr>
            <a:r>
              <a:rPr lang="en-US" sz="1300" dirty="0">
                <a:solidFill>
                  <a:srgbClr val="0F0C0B"/>
                </a:solidFill>
              </a:rPr>
              <a:t>	Email:	RNaegele@WickensLaw.Com</a:t>
            </a:r>
          </a:p>
        </p:txBody>
      </p:sp>
      <p:sp>
        <p:nvSpPr>
          <p:cNvPr id="14" name="Oval 117"/>
          <p:cNvSpPr>
            <a:spLocks noChangeArrowheads="1"/>
          </p:cNvSpPr>
          <p:nvPr/>
        </p:nvSpPr>
        <p:spPr bwMode="auto">
          <a:xfrm>
            <a:off x="4618770" y="4238563"/>
            <a:ext cx="4237706" cy="2370963"/>
          </a:xfrm>
          <a:prstGeom prst="ellipse">
            <a:avLst/>
          </a:prstGeom>
          <a:solidFill>
            <a:srgbClr val="443732">
              <a:alpha val="65000"/>
            </a:srgbClr>
          </a:solidFill>
          <a:ln w="9525">
            <a:noFill/>
            <a:round/>
            <a:headEnd/>
            <a:tailEnd/>
          </a:ln>
          <a:effectLst/>
        </p:spPr>
        <p:txBody>
          <a:bodyPr wrap="none" anchor="ctr"/>
          <a:lstStyle/>
          <a:p>
            <a:endParaRPr lang="en-US" dirty="0"/>
          </a:p>
        </p:txBody>
      </p:sp>
      <p:sp>
        <p:nvSpPr>
          <p:cNvPr id="16" name="Oval 117"/>
          <p:cNvSpPr>
            <a:spLocks noChangeArrowheads="1"/>
          </p:cNvSpPr>
          <p:nvPr/>
        </p:nvSpPr>
        <p:spPr bwMode="auto">
          <a:xfrm>
            <a:off x="4595019" y="4214813"/>
            <a:ext cx="4130675" cy="2257425"/>
          </a:xfrm>
          <a:prstGeom prst="ellipse">
            <a:avLst/>
          </a:prstGeom>
          <a:solidFill>
            <a:srgbClr val="F2EFEE"/>
          </a:solidFill>
          <a:ln w="3175">
            <a:solidFill>
              <a:srgbClr val="443732"/>
            </a:solidFill>
            <a:round/>
            <a:headEnd/>
            <a:tailEnd/>
          </a:ln>
          <a:effectLst/>
        </p:spPr>
        <p:txBody>
          <a:bodyPr wrap="none" anchor="ctr"/>
          <a:lstStyle/>
          <a:p>
            <a:endParaRPr lang="en-US" dirty="0"/>
          </a:p>
        </p:txBody>
      </p:sp>
      <p:sp>
        <p:nvSpPr>
          <p:cNvPr id="15" name="Text Box 93"/>
          <p:cNvSpPr txBox="1">
            <a:spLocks noChangeArrowheads="1"/>
          </p:cNvSpPr>
          <p:nvPr/>
        </p:nvSpPr>
        <p:spPr bwMode="auto">
          <a:xfrm>
            <a:off x="4648264" y="4476910"/>
            <a:ext cx="4053680" cy="1769715"/>
          </a:xfrm>
          <a:prstGeom prst="rect">
            <a:avLst/>
          </a:prstGeom>
          <a:noFill/>
          <a:ln>
            <a:noFill/>
          </a:ln>
          <a:effectLst>
            <a:outerShdw dist="38100" dir="2700000" algn="ctr" rotWithShape="0">
              <a:srgbClr val="B6A39C">
                <a:alpha val="49804"/>
              </a:srgbClr>
            </a:outerShdw>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9050">
                <a:solidFill>
                  <a:schemeClr val="bg1"/>
                </a:solidFill>
                <a:miter lim="800000"/>
                <a:headEnd/>
                <a:tailEnd/>
              </a14:hiddenLine>
            </a:ext>
          </a:extLst>
        </p:spPr>
        <p:txBody>
          <a:bodyPr wrap="square">
            <a:spAutoFit/>
          </a:bodyPr>
          <a:lstStyle/>
          <a:p>
            <a:pPr algn="ctr">
              <a:lnSpc>
                <a:spcPct val="75000"/>
              </a:lnSpc>
              <a:spcAft>
                <a:spcPts val="1200"/>
              </a:spcAft>
            </a:pPr>
            <a:r>
              <a:rPr lang="en-US" sz="3600" b="1" dirty="0">
                <a:solidFill>
                  <a:srgbClr val="A86400"/>
                </a:solidFill>
                <a:effectLst>
                  <a:outerShdw blurRad="50800" dist="38100" dir="2700000" algn="tl" rotWithShape="0">
                    <a:prstClr val="black">
                      <a:alpha val="40000"/>
                    </a:prstClr>
                  </a:outerShdw>
                </a:effectLst>
                <a:latin typeface="Calibri" pitchFamily="34" charset="0"/>
              </a:rPr>
              <a:t>ASPPA </a:t>
            </a:r>
            <a:r>
              <a:rPr lang="en-US" sz="3600" b="1" dirty="0" smtClean="0">
                <a:solidFill>
                  <a:srgbClr val="A86400"/>
                </a:solidFill>
                <a:effectLst>
                  <a:outerShdw blurRad="50800" dist="38100" dir="2700000" algn="tl" rotWithShape="0">
                    <a:prstClr val="black">
                      <a:alpha val="40000"/>
                    </a:prstClr>
                  </a:outerShdw>
                </a:effectLst>
                <a:latin typeface="Calibri" pitchFamily="34" charset="0"/>
              </a:rPr>
              <a:t/>
            </a:r>
            <a:br>
              <a:rPr lang="en-US" sz="3600" b="1" dirty="0" smtClean="0">
                <a:solidFill>
                  <a:srgbClr val="A86400"/>
                </a:solidFill>
                <a:effectLst>
                  <a:outerShdw blurRad="50800" dist="38100" dir="2700000" algn="tl" rotWithShape="0">
                    <a:prstClr val="black">
                      <a:alpha val="40000"/>
                    </a:prstClr>
                  </a:outerShdw>
                </a:effectLst>
                <a:latin typeface="Calibri" pitchFamily="34" charset="0"/>
              </a:rPr>
            </a:br>
            <a:r>
              <a:rPr lang="en-US" sz="3600" b="1" dirty="0" smtClean="0">
                <a:solidFill>
                  <a:srgbClr val="A86400"/>
                </a:solidFill>
                <a:effectLst>
                  <a:outerShdw blurRad="50800" dist="38100" dir="2700000" algn="tl" rotWithShape="0">
                    <a:prstClr val="black">
                      <a:alpha val="40000"/>
                    </a:prstClr>
                  </a:outerShdw>
                </a:effectLst>
                <a:latin typeface="Calibri" pitchFamily="34" charset="0"/>
              </a:rPr>
              <a:t>Benefits Council </a:t>
            </a:r>
            <a:br>
              <a:rPr lang="en-US" sz="3600" b="1" dirty="0" smtClean="0">
                <a:solidFill>
                  <a:srgbClr val="A86400"/>
                </a:solidFill>
                <a:effectLst>
                  <a:outerShdw blurRad="50800" dist="38100" dir="2700000" algn="tl" rotWithShape="0">
                    <a:prstClr val="black">
                      <a:alpha val="40000"/>
                    </a:prstClr>
                  </a:outerShdw>
                </a:effectLst>
                <a:latin typeface="Calibri" pitchFamily="34" charset="0"/>
              </a:rPr>
            </a:br>
            <a:r>
              <a:rPr lang="en-US" sz="3600" b="1" dirty="0" smtClean="0">
                <a:solidFill>
                  <a:srgbClr val="A86400"/>
                </a:solidFill>
                <a:effectLst>
                  <a:outerShdw blurRad="50800" dist="38100" dir="2700000" algn="tl" rotWithShape="0">
                    <a:prstClr val="black">
                      <a:alpha val="40000"/>
                    </a:prstClr>
                  </a:outerShdw>
                </a:effectLst>
                <a:latin typeface="Calibri" pitchFamily="34" charset="0"/>
              </a:rPr>
              <a:t>of Cleveland</a:t>
            </a:r>
          </a:p>
          <a:p>
            <a:pPr algn="ctr">
              <a:lnSpc>
                <a:spcPct val="75000"/>
              </a:lnSpc>
              <a:spcAft>
                <a:spcPts val="1800"/>
              </a:spcAft>
            </a:pPr>
            <a:r>
              <a:rPr lang="en-US" sz="2400" dirty="0" smtClean="0">
                <a:solidFill>
                  <a:srgbClr val="A86400"/>
                </a:solidFill>
                <a:latin typeface="Calibri" pitchFamily="34" charset="0"/>
              </a:rPr>
              <a:t>October </a:t>
            </a:r>
            <a:r>
              <a:rPr lang="en-US" sz="2400" dirty="0">
                <a:solidFill>
                  <a:srgbClr val="A86400"/>
                </a:solidFill>
                <a:latin typeface="Calibri" pitchFamily="34" charset="0"/>
              </a:rPr>
              <a:t>17, 2013</a:t>
            </a:r>
            <a:endParaRPr lang="en-US" sz="2000" dirty="0">
              <a:solidFill>
                <a:srgbClr val="A86400"/>
              </a:solidFill>
            </a:endParaRPr>
          </a:p>
        </p:txBody>
      </p:sp>
      <p:pic>
        <p:nvPicPr>
          <p:cNvPr id="17" name="Picture 87" descr="required-minimum-distribution"/>
          <p:cNvPicPr>
            <a:picLocks noChangeAspect="1" noChangeArrowheads="1"/>
          </p:cNvPicPr>
          <p:nvPr/>
        </p:nvPicPr>
        <p:blipFill>
          <a:blip r:embed="rId5">
            <a:extLst>
              <a:ext uri="{28A0092B-C50C-407E-A947-70E740481C1C}">
                <a14:useLocalDpi xmlns:a14="http://schemas.microsoft.com/office/drawing/2010/main" val="0"/>
              </a:ext>
            </a:extLst>
          </a:blip>
          <a:srcRect b="55000"/>
          <a:stretch>
            <a:fillRect/>
          </a:stretch>
        </p:blipFill>
        <p:spPr bwMode="auto">
          <a:xfrm>
            <a:off x="209099" y="160361"/>
            <a:ext cx="4297760" cy="164592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http://legalsolutionsplus.net/publishImages/Services~~element14.png"/>
          <p:cNvPicPr>
            <a:picLocks noChangeAspect="1" noChangeArrowheads="1"/>
          </p:cNvPicPr>
          <p:nvPr/>
        </p:nvPicPr>
        <p:blipFill rotWithShape="1">
          <a:blip r:embed="rId6">
            <a:extLst>
              <a:ext uri="{28A0092B-C50C-407E-A947-70E740481C1C}">
                <a14:useLocalDpi xmlns:a14="http://schemas.microsoft.com/office/drawing/2010/main" val="0"/>
              </a:ext>
            </a:extLst>
          </a:blip>
          <a:srcRect l="15879" r="10874"/>
          <a:stretch/>
        </p:blipFill>
        <p:spPr bwMode="auto">
          <a:xfrm>
            <a:off x="4656639" y="160361"/>
            <a:ext cx="2070618" cy="164592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t>Impact of Rev. Rul. 2013-17 and DOL Tech. Release 2013-04 on tax-qualified retirement plans.</a:t>
            </a:r>
          </a:p>
          <a:p>
            <a:pPr marL="1135063" lvl="1" indent="0">
              <a:buNone/>
            </a:pPr>
            <a:r>
              <a:rPr lang="en-US" dirty="0"/>
              <a:t>Spouses of marriages between individuals of the same sex will be treated the same as spouses in opposite sex marriages for purposes of:</a:t>
            </a:r>
          </a:p>
          <a:p>
            <a:pPr lvl="2"/>
            <a:r>
              <a:rPr lang="en-US" dirty="0"/>
              <a:t>Providing a qualified joint and survivor annuity (QJSA) and a qualified pre-retirement survivor annuity (QPSA) in plans subject to the QJSA rules.</a:t>
            </a:r>
          </a:p>
          <a:p>
            <a:pPr lvl="2"/>
            <a:r>
              <a:rPr lang="en-US" dirty="0"/>
              <a:t>Requiring the consent of a participant's spouse to the participant's election of an optional form of benefit in plans subject to the spousal consent requirements</a:t>
            </a:r>
            <a:r>
              <a:rPr lang="en-US" dirty="0" smtClean="0"/>
              <a:t>.</a:t>
            </a:r>
            <a:endParaRPr lang="en-US" dirty="0"/>
          </a:p>
        </p:txBody>
      </p:sp>
    </p:spTree>
    <p:extLst>
      <p:ext uri="{BB962C8B-B14F-4D97-AF65-F5344CB8AC3E}">
        <p14:creationId xmlns:p14="http://schemas.microsoft.com/office/powerpoint/2010/main" val="54365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a:t>Requiring the consent of a participant's spouse to a participant's designation of a non-spouse beneficiary.</a:t>
            </a:r>
          </a:p>
          <a:p>
            <a:pPr lvl="2"/>
            <a:r>
              <a:rPr lang="en-US" dirty="0"/>
              <a:t>Requiring the consent of a participant's spouse to a plan loan if the plan requires spousal consent.</a:t>
            </a:r>
          </a:p>
          <a:p>
            <a:pPr lvl="2"/>
            <a:r>
              <a:rPr lang="en-US" dirty="0"/>
              <a:t>Safe harbor hardship distribution rules.</a:t>
            </a:r>
          </a:p>
          <a:p>
            <a:pPr lvl="2"/>
            <a:r>
              <a:rPr lang="en-US" dirty="0"/>
              <a:t>Qualified Domestic Relations Orders (QDROs).</a:t>
            </a:r>
          </a:p>
          <a:p>
            <a:pPr lvl="2"/>
            <a:r>
              <a:rPr lang="en-US" dirty="0"/>
              <a:t>Required Minimum Distribution Rules.</a:t>
            </a:r>
          </a:p>
          <a:p>
            <a:pPr lvl="2"/>
            <a:r>
              <a:rPr lang="en-US" dirty="0"/>
              <a:t>Permitting the spouse to elect a direct rollover to a retirement plan or IRA (not just an "inherited IRA</a:t>
            </a:r>
            <a:r>
              <a:rPr lang="en-US" dirty="0" smtClean="0"/>
              <a:t>").</a:t>
            </a:r>
            <a:endParaRPr lang="en-US" dirty="0"/>
          </a:p>
        </p:txBody>
      </p:sp>
    </p:spTree>
    <p:extLst>
      <p:ext uri="{BB962C8B-B14F-4D97-AF65-F5344CB8AC3E}">
        <p14:creationId xmlns:p14="http://schemas.microsoft.com/office/powerpoint/2010/main" val="310058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24395" y="1425039"/>
            <a:ext cx="7683005" cy="4334493"/>
          </a:xfrm>
        </p:spPr>
        <p:txBody>
          <a:bodyPr/>
          <a:lstStyle/>
          <a:p>
            <a:r>
              <a:rPr lang="en-US" dirty="0"/>
              <a:t>SPOUSAL RIGHTS TO RETIREMENT </a:t>
            </a:r>
            <a:r>
              <a:rPr lang="en-US" dirty="0" smtClean="0"/>
              <a:t>BENEFITS </a:t>
            </a:r>
            <a:r>
              <a:rPr lang="en-US" dirty="0"/>
              <a:t>AND ANNUITY </a:t>
            </a:r>
            <a:r>
              <a:rPr lang="en-US" dirty="0" smtClean="0"/>
              <a:t>REQUIREMENTS</a:t>
            </a:r>
            <a:endParaRPr lang="en-US" dirty="0"/>
          </a:p>
        </p:txBody>
      </p:sp>
    </p:spTree>
    <p:extLst>
      <p:ext uri="{BB962C8B-B14F-4D97-AF65-F5344CB8AC3E}">
        <p14:creationId xmlns:p14="http://schemas.microsoft.com/office/powerpoint/2010/main" val="72362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The intent of the Retirement Equity Act of 1984 (REA) was to protect spousal rights to a portion of the benefit in the event of divorce or death</a:t>
            </a:r>
            <a:r>
              <a:rPr lang="en-US" dirty="0" smtClean="0"/>
              <a:t>.</a:t>
            </a:r>
            <a:endParaRPr lang="en-US" dirty="0"/>
          </a:p>
        </p:txBody>
      </p:sp>
    </p:spTree>
    <p:extLst>
      <p:ext uri="{BB962C8B-B14F-4D97-AF65-F5344CB8AC3E}">
        <p14:creationId xmlns:p14="http://schemas.microsoft.com/office/powerpoint/2010/main" val="181367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a:t>REA recognizes the spouse’s right to at least fifty percent of the benefit by requiring that a plan (excluding a profit-sharing or 401(k) plan that does not contain contributions from a pension plan, does not provide any benefits in the form of an annuity, and provides for a 100% death benefit payable to the spouse) pay death or retirement benefits in the form of a “qualified” annuity. I.R.C. </a:t>
            </a:r>
            <a:r>
              <a:rPr lang="en-US" sz="2300" dirty="0" smtClean="0"/>
              <a:t>§401(a</a:t>
            </a:r>
            <a:r>
              <a:rPr lang="en-US" sz="2300" dirty="0"/>
              <a:t>)(11). There are no REA spousal rights in IRAs, SEPs or SIMPLE IRAs.</a:t>
            </a:r>
          </a:p>
        </p:txBody>
      </p:sp>
    </p:spTree>
    <p:extLst>
      <p:ext uri="{BB962C8B-B14F-4D97-AF65-F5344CB8AC3E}">
        <p14:creationId xmlns:p14="http://schemas.microsoft.com/office/powerpoint/2010/main" val="3695435863"/>
      </p:ext>
    </p:extLst>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a:t>Pension Protection Act of 2006 (PPA) Additional Annuity Options.  Effective for plan years commencing on or after January 1, 2007, retirement plans with annuity options are required to offer alternative spousal annuities in addition to the normal form of a qualified joint and survivor annuity (QJSA) under the plan.  </a:t>
            </a:r>
          </a:p>
          <a:p>
            <a:pPr lvl="2">
              <a:spcAft>
                <a:spcPct val="70000"/>
              </a:spcAft>
            </a:pPr>
            <a:r>
              <a:rPr lang="en-US" sz="2300" dirty="0" smtClean="0"/>
              <a:t>Plans </a:t>
            </a:r>
            <a:r>
              <a:rPr lang="en-US" sz="2300" dirty="0"/>
              <a:t>must offer both:  (i) a 50% QJSA and a (ii) 75% or greater QJSA.</a:t>
            </a:r>
          </a:p>
        </p:txBody>
      </p:sp>
    </p:spTree>
    <p:extLst>
      <p:ext uri="{BB962C8B-B14F-4D97-AF65-F5344CB8AC3E}">
        <p14:creationId xmlns:p14="http://schemas.microsoft.com/office/powerpoint/2010/main" val="2150250985"/>
      </p:ext>
    </p:extLst>
  </p:cSld>
  <p:clrMapOvr>
    <a:masterClrMapping/>
  </p:clrMapOvr>
  <p:transition spd="med">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a:t>These spousal rights are presumed by law and, therefore, the spouse as well as the participant must make an affirmative election </a:t>
            </a:r>
            <a:r>
              <a:rPr lang="en-US" sz="2300" b="1" u="sng" dirty="0">
                <a:solidFill>
                  <a:srgbClr val="FF0000"/>
                </a:solidFill>
              </a:rPr>
              <a:t>not</a:t>
            </a:r>
            <a:r>
              <a:rPr lang="en-US" sz="2300" dirty="0"/>
              <a:t> to receive such an annuity. The spouse’s election must be witnessed by either a notary public or a plan representative.</a:t>
            </a:r>
          </a:p>
        </p:txBody>
      </p:sp>
    </p:spTree>
    <p:extLst>
      <p:ext uri="{BB962C8B-B14F-4D97-AF65-F5344CB8AC3E}">
        <p14:creationId xmlns:p14="http://schemas.microsoft.com/office/powerpoint/2010/main" val="4267861353"/>
      </p:ext>
    </p:extLst>
  </p:cSld>
  <p:clrMapOvr>
    <a:masterClrMapping/>
  </p:clrMapOvr>
  <p:transition spd="med">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a:t>Spousal rights go beyond death and retirement benefits. They have an impact on divorce settlements as well as the participant’s right to receive a loan from a plan if the loan is secured by his accrued benefit</a:t>
            </a:r>
            <a:r>
              <a:rPr lang="en-US" sz="2300" dirty="0" smtClean="0"/>
              <a:t>.</a:t>
            </a:r>
            <a:endParaRPr lang="en-US" sz="2300" dirty="0"/>
          </a:p>
        </p:txBody>
      </p:sp>
    </p:spTree>
    <p:extLst>
      <p:ext uri="{BB962C8B-B14F-4D97-AF65-F5344CB8AC3E}">
        <p14:creationId xmlns:p14="http://schemas.microsoft.com/office/powerpoint/2010/main" val="2156706563"/>
      </p:ext>
    </p:extLst>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smtClean="0"/>
              <a:t>The </a:t>
            </a:r>
            <a:r>
              <a:rPr lang="en-US" sz="2300" dirty="0"/>
              <a:t>IRS has ruled that state “killer laws” override the requirements for spousal death benefits under I.R.C. </a:t>
            </a:r>
            <a:r>
              <a:rPr lang="en-US" sz="2300" dirty="0" smtClean="0"/>
              <a:t>§§401(a</a:t>
            </a:r>
            <a:r>
              <a:rPr lang="en-US" sz="2300" dirty="0"/>
              <a:t>)(11) and 417. If a participant is killed by his or her spouse and state law prohibits a killer from inheriting benefits from the person killed, such law also applies to pension benefits. PLR 8908063.</a:t>
            </a:r>
          </a:p>
        </p:txBody>
      </p:sp>
    </p:spTree>
    <p:extLst>
      <p:ext uri="{BB962C8B-B14F-4D97-AF65-F5344CB8AC3E}">
        <p14:creationId xmlns:p14="http://schemas.microsoft.com/office/powerpoint/2010/main" val="2495316788"/>
      </p:ext>
    </p:extLst>
  </p:cSld>
  <p:clrMapOvr>
    <a:masterClrMapping/>
  </p:clrMapOvr>
  <p:transition spd="med">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smtClean="0"/>
              <a:t>Qualified </a:t>
            </a:r>
            <a:r>
              <a:rPr lang="en-US" sz="2700" dirty="0"/>
              <a:t>Joint and Survivor Annuity (QJSA).</a:t>
            </a:r>
          </a:p>
          <a:p>
            <a:pPr lvl="1">
              <a:spcAft>
                <a:spcPct val="70000"/>
              </a:spcAft>
            </a:pPr>
            <a:r>
              <a:rPr lang="en-US" sz="2300" dirty="0" smtClean="0"/>
              <a:t>This </a:t>
            </a:r>
            <a:r>
              <a:rPr lang="en-US" sz="2300" dirty="0"/>
              <a:t>is an annuity paid over the joint lives of the participant and the participant’s spouse upon the participant’s retirement. The survivor annuity is paid over the life of the spouse, and must be at least the actuarial equivalent of one-half of the annuity payable over the joint lives of the participant and the spouse.</a:t>
            </a:r>
          </a:p>
        </p:txBody>
      </p:sp>
    </p:spTree>
    <p:extLst>
      <p:ext uri="{BB962C8B-B14F-4D97-AF65-F5344CB8AC3E}">
        <p14:creationId xmlns:p14="http://schemas.microsoft.com/office/powerpoint/2010/main" val="701212674"/>
      </p:ext>
    </p:extLst>
  </p:cSld>
  <p:clrMapOvr>
    <a:masterClrMapping/>
  </p:clrMapOvr>
  <p:transition spd="med">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spcAft>
                <a:spcPts val="1200"/>
              </a:spcAft>
            </a:pPr>
            <a:r>
              <a:rPr lang="en-US" dirty="0"/>
              <a:t>Definition of "Spouse" and "Marriage“</a:t>
            </a:r>
            <a:endParaRPr lang="en-US" b="0" dirty="0"/>
          </a:p>
          <a:p>
            <a:pPr>
              <a:spcAft>
                <a:spcPts val="1200"/>
              </a:spcAft>
            </a:pPr>
            <a:endParaRPr lang="en-US" sz="2800" b="0" i="1" dirty="0"/>
          </a:p>
          <a:p>
            <a:pPr>
              <a:spcAft>
                <a:spcPts val="1200"/>
              </a:spcAft>
            </a:pPr>
            <a:r>
              <a:rPr lang="en-US" sz="2800" i="1" dirty="0"/>
              <a:t>U.S. v. Windsor</a:t>
            </a:r>
            <a:r>
              <a:rPr lang="en-US" sz="2800" dirty="0"/>
              <a:t> / IRS Rev. Rule. 2013-17 / </a:t>
            </a:r>
            <a:br>
              <a:rPr lang="en-US" sz="2800" dirty="0"/>
            </a:br>
            <a:r>
              <a:rPr lang="en-US" sz="2800" dirty="0"/>
              <a:t>DOL Technical Release 2013-04</a:t>
            </a:r>
            <a:r>
              <a:rPr lang="en-US" sz="2800" dirty="0" smtClean="0"/>
              <a:t>.</a:t>
            </a:r>
            <a:endParaRPr lang="en-US" sz="2800" dirty="0"/>
          </a:p>
        </p:txBody>
      </p:sp>
    </p:spTree>
    <p:extLst>
      <p:ext uri="{BB962C8B-B14F-4D97-AF65-F5344CB8AC3E}">
        <p14:creationId xmlns:p14="http://schemas.microsoft.com/office/powerpoint/2010/main" val="100827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smtClean="0"/>
              <a:t>Qualified </a:t>
            </a:r>
            <a:r>
              <a:rPr lang="en-US" sz="2700" dirty="0"/>
              <a:t>Pre-Retirement Survivor Annuity (QPSA) I.R.C. </a:t>
            </a:r>
            <a:r>
              <a:rPr lang="en-US" sz="2700" dirty="0" smtClean="0"/>
              <a:t>§417(c</a:t>
            </a:r>
            <a:r>
              <a:rPr lang="en-US" sz="2700" dirty="0"/>
              <a:t>).</a:t>
            </a:r>
          </a:p>
          <a:p>
            <a:pPr lvl="1">
              <a:spcAft>
                <a:spcPct val="70000"/>
              </a:spcAft>
            </a:pPr>
            <a:r>
              <a:rPr lang="en-US" sz="2300" dirty="0" smtClean="0"/>
              <a:t>Unless </a:t>
            </a:r>
            <a:r>
              <a:rPr lang="en-US" sz="2300" dirty="0"/>
              <a:t>the participant and spouse elect otherwise, REA requires that a death benefit be paid to the spouse in the form of a QPSA.</a:t>
            </a:r>
          </a:p>
          <a:p>
            <a:pPr lvl="1">
              <a:spcAft>
                <a:spcPct val="70000"/>
              </a:spcAft>
            </a:pPr>
            <a:r>
              <a:rPr lang="en-US" sz="2300" dirty="0" smtClean="0"/>
              <a:t>The </a:t>
            </a:r>
            <a:r>
              <a:rPr lang="en-US" sz="2300" dirty="0"/>
              <a:t>amount of the QPSA equals:</a:t>
            </a:r>
          </a:p>
          <a:p>
            <a:pPr lvl="2">
              <a:spcAft>
                <a:spcPct val="70000"/>
              </a:spcAft>
            </a:pPr>
            <a:r>
              <a:rPr lang="en-US" sz="2300" dirty="0" smtClean="0"/>
              <a:t>Fifty </a:t>
            </a:r>
            <a:r>
              <a:rPr lang="en-US" sz="2300" dirty="0"/>
              <a:t>percent of the benefit that the participant would have received under a Qualified Joint and Survivor Annuity (QJSA) </a:t>
            </a:r>
            <a:r>
              <a:rPr lang="en-US" sz="2300" i="1" dirty="0"/>
              <a:t>(i.e.</a:t>
            </a:r>
            <a:r>
              <a:rPr lang="en-US" sz="2300" dirty="0"/>
              <a:t>, the survivor portion</a:t>
            </a:r>
            <a:r>
              <a:rPr lang="en-US" sz="2300" dirty="0" smtClean="0"/>
              <a:t>);</a:t>
            </a:r>
            <a:endParaRPr lang="en-US" sz="2300" dirty="0"/>
          </a:p>
        </p:txBody>
      </p:sp>
    </p:spTree>
    <p:extLst>
      <p:ext uri="{BB962C8B-B14F-4D97-AF65-F5344CB8AC3E}">
        <p14:creationId xmlns:p14="http://schemas.microsoft.com/office/powerpoint/2010/main" val="146640845"/>
      </p:ext>
    </p:extLst>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2">
              <a:spcAft>
                <a:spcPct val="70000"/>
              </a:spcAft>
            </a:pPr>
            <a:r>
              <a:rPr lang="en-US" sz="2300" dirty="0" smtClean="0"/>
              <a:t>Thus</a:t>
            </a:r>
            <a:r>
              <a:rPr lang="en-US" sz="2300" dirty="0"/>
              <a:t>, in the case of a </a:t>
            </a:r>
            <a:r>
              <a:rPr lang="en-US" sz="2300" b="1" i="1" dirty="0">
                <a:solidFill>
                  <a:srgbClr val="FF0000"/>
                </a:solidFill>
              </a:rPr>
              <a:t>defined contribution plan</a:t>
            </a:r>
            <a:r>
              <a:rPr lang="en-US" sz="2300" dirty="0"/>
              <a:t>, the QPSA is an annuity which is equal to one-half of the participant’s vested account balance. In the case of a </a:t>
            </a:r>
            <a:r>
              <a:rPr lang="en-US" sz="2300" b="1" i="1" dirty="0">
                <a:solidFill>
                  <a:srgbClr val="FF0000"/>
                </a:solidFill>
              </a:rPr>
              <a:t>defined benefit plan</a:t>
            </a:r>
            <a:r>
              <a:rPr lang="en-US" sz="2300" dirty="0"/>
              <a:t>, the QPSA is the actuarial equivalent of the survivor portion of a QJSA. Any death benefit not subject to the QPSA rules may be paid to the participant’s designated beneficiaries.</a:t>
            </a:r>
          </a:p>
        </p:txBody>
      </p:sp>
    </p:spTree>
    <p:extLst>
      <p:ext uri="{BB962C8B-B14F-4D97-AF65-F5344CB8AC3E}">
        <p14:creationId xmlns:p14="http://schemas.microsoft.com/office/powerpoint/2010/main" val="2193466133"/>
      </p:ext>
    </p:extLst>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a:t>QJSA, QPSA, and Distribution Issues.</a:t>
            </a:r>
          </a:p>
          <a:p>
            <a:pPr lvl="1">
              <a:spcAft>
                <a:spcPct val="70000"/>
              </a:spcAft>
            </a:pPr>
            <a:r>
              <a:rPr lang="en-US" sz="2300" dirty="0" smtClean="0"/>
              <a:t>A </a:t>
            </a:r>
            <a:r>
              <a:rPr lang="en-US" sz="2300" dirty="0"/>
              <a:t>plan may provide that a spouse who has been married to the participant for less than one year is not given the automatic right to either a QPSA or a QJSA. The one-year period ends at the time of the participant’s death. I.R.C. </a:t>
            </a:r>
            <a:r>
              <a:rPr lang="en-US" sz="2300" dirty="0" smtClean="0"/>
              <a:t>§417(d</a:t>
            </a:r>
            <a:r>
              <a:rPr lang="en-US" sz="2300" dirty="0"/>
              <a:t>).</a:t>
            </a:r>
          </a:p>
          <a:p>
            <a:pPr lvl="1">
              <a:spcAft>
                <a:spcPct val="70000"/>
              </a:spcAft>
            </a:pPr>
            <a:endParaRPr lang="en-US" sz="2300" dirty="0"/>
          </a:p>
        </p:txBody>
      </p:sp>
    </p:spTree>
    <p:extLst>
      <p:ext uri="{BB962C8B-B14F-4D97-AF65-F5344CB8AC3E}">
        <p14:creationId xmlns:p14="http://schemas.microsoft.com/office/powerpoint/2010/main" val="2289886551"/>
      </p:ext>
    </p:extLst>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199" y="962025"/>
            <a:ext cx="8354291" cy="5422900"/>
          </a:xfrm>
        </p:spPr>
        <p:txBody>
          <a:bodyPr/>
          <a:lstStyle/>
          <a:p>
            <a:pPr lvl="1">
              <a:spcAft>
                <a:spcPct val="70000"/>
              </a:spcAft>
            </a:pPr>
            <a:r>
              <a:rPr lang="en-US" sz="2300" dirty="0"/>
              <a:t>QJSA and QPSA requirements apply to all pension (defined benefit or defined contribution) plans and to profit-sharing plans or 401(k) plans which: (a) contain contributions from a pension plan; (b) do not provide for the payment of death benefits to the surviving spouse equal to the participant’s vested accrued benefit; or (c) offer annuities as a benefit payment option. I.R.C. </a:t>
            </a:r>
            <a:r>
              <a:rPr lang="en-US" sz="2300" dirty="0" smtClean="0"/>
              <a:t>§401(a</a:t>
            </a:r>
            <a:r>
              <a:rPr lang="en-US" sz="2300" dirty="0"/>
              <a:t>)(11)(B)(iii</a:t>
            </a:r>
            <a:r>
              <a:rPr lang="en-US" sz="2300" dirty="0" smtClean="0"/>
              <a:t>).</a:t>
            </a:r>
            <a:endParaRPr lang="en-US" sz="2300" dirty="0"/>
          </a:p>
        </p:txBody>
      </p:sp>
    </p:spTree>
    <p:extLst>
      <p:ext uri="{BB962C8B-B14F-4D97-AF65-F5344CB8AC3E}">
        <p14:creationId xmlns:p14="http://schemas.microsoft.com/office/powerpoint/2010/main" val="903354519"/>
      </p:ext>
    </p:extLst>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smtClean="0"/>
              <a:t>If </a:t>
            </a:r>
            <a:r>
              <a:rPr lang="en-US" sz="2300" dirty="0"/>
              <a:t>a profit-sharing plan or 401(k) plan provides for a spousal 100% death benefit, the spouse by law is considered to be the primary beneficiary. Thus, the spouse would have to sign a waiver before the funds could be paid to someone else designated as the primary beneficiary</a:t>
            </a:r>
            <a:r>
              <a:rPr lang="en-US" sz="2300" dirty="0" smtClean="0"/>
              <a:t>.</a:t>
            </a:r>
            <a:endParaRPr lang="en-US" sz="2300" dirty="0"/>
          </a:p>
        </p:txBody>
      </p:sp>
    </p:spTree>
    <p:extLst>
      <p:ext uri="{BB962C8B-B14F-4D97-AF65-F5344CB8AC3E}">
        <p14:creationId xmlns:p14="http://schemas.microsoft.com/office/powerpoint/2010/main" val="4059860627"/>
      </p:ext>
    </p:extLst>
  </p:cSld>
  <p:clrMapOvr>
    <a:masterClrMapping/>
  </p:clrMapOvr>
  <p:transition spd="med">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smtClean="0"/>
              <a:t>If </a:t>
            </a:r>
            <a:r>
              <a:rPr lang="en-US" sz="2300" dirty="0"/>
              <a:t>a participant’s vested accrued benefit does not exceed $</a:t>
            </a:r>
            <a:r>
              <a:rPr lang="en-US" sz="2300" dirty="0" smtClean="0"/>
              <a:t>5,000</a:t>
            </a:r>
            <a:r>
              <a:rPr lang="en-US" sz="2300" dirty="0"/>
              <a:t>, a lump-sum payment can be made in lieu of an annuity without the consent of the participant or his spouse. I.R.C. </a:t>
            </a:r>
            <a:r>
              <a:rPr lang="en-US" sz="2300" dirty="0" smtClean="0"/>
              <a:t>§417(e</a:t>
            </a:r>
            <a:r>
              <a:rPr lang="en-US" sz="2300" dirty="0"/>
              <a:t>)(1</a:t>
            </a:r>
            <a:r>
              <a:rPr lang="en-US" sz="2300" dirty="0" smtClean="0"/>
              <a:t>).</a:t>
            </a:r>
            <a:endParaRPr lang="en-US" sz="2300" dirty="0"/>
          </a:p>
        </p:txBody>
      </p:sp>
    </p:spTree>
    <p:extLst>
      <p:ext uri="{BB962C8B-B14F-4D97-AF65-F5344CB8AC3E}">
        <p14:creationId xmlns:p14="http://schemas.microsoft.com/office/powerpoint/2010/main" val="784786250"/>
      </p:ext>
    </p:extLst>
  </p:cSld>
  <p:clrMapOvr>
    <a:masterClrMapping/>
  </p:clrMapOvr>
  <p:transition spd="med">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smtClean="0"/>
              <a:t>Spousal </a:t>
            </a:r>
            <a:r>
              <a:rPr lang="en-US" sz="2700" dirty="0"/>
              <a:t>rights summary.</a:t>
            </a:r>
          </a:p>
          <a:p>
            <a:pPr lvl="1">
              <a:spcAft>
                <a:spcPct val="70000"/>
              </a:spcAft>
            </a:pPr>
            <a:r>
              <a:rPr lang="en-US" sz="2300" b="1" dirty="0" smtClean="0"/>
              <a:t>Pension </a:t>
            </a:r>
            <a:r>
              <a:rPr lang="en-US" sz="2300" b="1" dirty="0"/>
              <a:t>plan (defined benefit or defined contribution</a:t>
            </a:r>
            <a:r>
              <a:rPr lang="en-US" sz="2300" b="1" dirty="0" smtClean="0"/>
              <a:t>).</a:t>
            </a:r>
          </a:p>
          <a:p>
            <a:pPr marL="1135063" lvl="1" indent="0">
              <a:spcAft>
                <a:spcPct val="70000"/>
              </a:spcAft>
              <a:buNone/>
            </a:pPr>
            <a:r>
              <a:rPr lang="en-US" sz="2300" dirty="0" smtClean="0"/>
              <a:t>Spouse </a:t>
            </a:r>
            <a:r>
              <a:rPr lang="en-US" sz="2300" dirty="0"/>
              <a:t>has right to benefits paid to participant prior to death and is entitled to fifty percent of benefits at participant’s death.</a:t>
            </a:r>
          </a:p>
          <a:p>
            <a:pPr lvl="1">
              <a:spcAft>
                <a:spcPct val="70000"/>
              </a:spcAft>
            </a:pPr>
            <a:r>
              <a:rPr lang="en-US" sz="2300" b="1" dirty="0" smtClean="0"/>
              <a:t>Profit-sharing </a:t>
            </a:r>
            <a:r>
              <a:rPr lang="en-US" sz="2300" b="1" dirty="0"/>
              <a:t>plan or 401(k) plan (without annuity benefit</a:t>
            </a:r>
            <a:r>
              <a:rPr lang="en-US" sz="2300" b="1" dirty="0" smtClean="0"/>
              <a:t>).</a:t>
            </a:r>
            <a:r>
              <a:rPr lang="en-US" sz="2300" dirty="0" smtClean="0"/>
              <a:t>  </a:t>
            </a:r>
          </a:p>
          <a:p>
            <a:pPr marL="1135063" lvl="1" indent="0">
              <a:spcAft>
                <a:spcPct val="70000"/>
              </a:spcAft>
              <a:buNone/>
            </a:pPr>
            <a:r>
              <a:rPr lang="en-US" sz="2300" dirty="0" smtClean="0"/>
              <a:t>Spouse </a:t>
            </a:r>
            <a:r>
              <a:rPr lang="en-US" sz="2300" dirty="0"/>
              <a:t>has no right to benefits paid to participant prior to death but is entitled to 100% of benefits at participant’s death.</a:t>
            </a:r>
          </a:p>
        </p:txBody>
      </p:sp>
    </p:spTree>
    <p:extLst>
      <p:ext uri="{BB962C8B-B14F-4D97-AF65-F5344CB8AC3E}">
        <p14:creationId xmlns:p14="http://schemas.microsoft.com/office/powerpoint/2010/main" val="2868844710"/>
      </p:ext>
    </p:extLst>
  </p:cSld>
  <p:clrMapOvr>
    <a:masterClrMapping/>
  </p:clrMapOvr>
  <p:transition spd="med">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smtClean="0"/>
              <a:t>Prenuptial </a:t>
            </a:r>
            <a:r>
              <a:rPr lang="en-US" sz="2700" dirty="0"/>
              <a:t>Agreements.</a:t>
            </a:r>
          </a:p>
          <a:p>
            <a:pPr lvl="1">
              <a:spcAft>
                <a:spcPct val="70000"/>
              </a:spcAft>
            </a:pPr>
            <a:r>
              <a:rPr lang="en-US" sz="2300" dirty="0" smtClean="0"/>
              <a:t>An </a:t>
            </a:r>
            <a:r>
              <a:rPr lang="en-US" sz="2300" dirty="0"/>
              <a:t>agreement entered into prior to marriage does not satisfy the spousal consent requirement. Treas. Reg. </a:t>
            </a:r>
            <a:r>
              <a:rPr lang="en-US" sz="2300" dirty="0" smtClean="0"/>
              <a:t>§1.401(a</a:t>
            </a:r>
            <a:r>
              <a:rPr lang="en-US" sz="2300" dirty="0"/>
              <a:t>)-20, Q&amp;A 28.</a:t>
            </a:r>
          </a:p>
          <a:p>
            <a:pPr lvl="1">
              <a:spcAft>
                <a:spcPct val="70000"/>
              </a:spcAft>
            </a:pPr>
            <a:r>
              <a:rPr lang="en-US" sz="2300" dirty="0" smtClean="0"/>
              <a:t>The </a:t>
            </a:r>
            <a:r>
              <a:rPr lang="en-US" sz="2300" dirty="0"/>
              <a:t>U.S. 6th Circuit Court of Appeals ruled that a prenuptial agreement by itself cannot satisfy ERISA spousal-consent requirements for spousal waiver of ERISA retirement plan death benefits.  </a:t>
            </a:r>
            <a:r>
              <a:rPr lang="en-US" sz="2300" b="1" i="1" dirty="0">
                <a:solidFill>
                  <a:srgbClr val="0000FF"/>
                </a:solidFill>
              </a:rPr>
              <a:t>Greenbaum, Doll and McDonald, PLLC v. Sandler</a:t>
            </a:r>
            <a:r>
              <a:rPr lang="en-US" sz="2300" dirty="0"/>
              <a:t>, 6th Cir, No. 06-6494, unpublished (12/3/07).</a:t>
            </a:r>
          </a:p>
          <a:p>
            <a:pPr lvl="1">
              <a:spcAft>
                <a:spcPct val="70000"/>
              </a:spcAft>
            </a:pPr>
            <a:endParaRPr lang="en-US" sz="2300" dirty="0"/>
          </a:p>
        </p:txBody>
      </p:sp>
    </p:spTree>
    <p:extLst>
      <p:ext uri="{BB962C8B-B14F-4D97-AF65-F5344CB8AC3E}">
        <p14:creationId xmlns:p14="http://schemas.microsoft.com/office/powerpoint/2010/main" val="74897802"/>
      </p:ext>
    </p:extLst>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a:t>Spousal Beneficiaries and Divorce.</a:t>
            </a:r>
          </a:p>
          <a:p>
            <a:pPr lvl="1">
              <a:spcAft>
                <a:spcPct val="70000"/>
              </a:spcAft>
            </a:pPr>
            <a:r>
              <a:rPr lang="en-US" sz="2300" dirty="0" smtClean="0"/>
              <a:t>In </a:t>
            </a:r>
            <a:r>
              <a:rPr lang="en-US" sz="2300" b="1" i="1" dirty="0">
                <a:solidFill>
                  <a:srgbClr val="0000FF"/>
                </a:solidFill>
              </a:rPr>
              <a:t>Kennedy v. DuPont</a:t>
            </a:r>
            <a:r>
              <a:rPr lang="en-US" sz="2300" dirty="0"/>
              <a:t>, 129 5. Ct. 865 (2009) the U.S. Supreme Court held that where the divorced former spouse of a plan participant waives her spousal interest in the participant's pension plan, the waiver has no effect on an existing beneficiary designation in her favor.</a:t>
            </a:r>
          </a:p>
          <a:p>
            <a:pPr lvl="2">
              <a:spcAft>
                <a:spcPct val="70000"/>
              </a:spcAft>
            </a:pPr>
            <a:r>
              <a:rPr lang="en-US" sz="2300" dirty="0" smtClean="0"/>
              <a:t>The </a:t>
            </a:r>
            <a:r>
              <a:rPr lang="en-US" sz="2300" dirty="0"/>
              <a:t>divorce decree provided that the spouse was waiving her rights to the retirement plan but it was not qualified as a QDRO.</a:t>
            </a:r>
          </a:p>
          <a:p>
            <a:pPr lvl="1">
              <a:spcAft>
                <a:spcPct val="70000"/>
              </a:spcAft>
            </a:pPr>
            <a:endParaRPr lang="en-US" sz="2300" dirty="0"/>
          </a:p>
        </p:txBody>
      </p:sp>
    </p:spTree>
    <p:extLst>
      <p:ext uri="{BB962C8B-B14F-4D97-AF65-F5344CB8AC3E}">
        <p14:creationId xmlns:p14="http://schemas.microsoft.com/office/powerpoint/2010/main" val="987409906"/>
      </p:ext>
    </p:extLst>
  </p:cSld>
  <p:clrMapOvr>
    <a:masterClrMapping/>
  </p:clrMapOvr>
  <p:transition spd="med">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1">
              <a:spcAft>
                <a:spcPct val="70000"/>
              </a:spcAft>
            </a:pPr>
            <a:r>
              <a:rPr lang="en-US" sz="2300" dirty="0"/>
              <a:t>Several states, including Ohio, have enacted statutes stating that, upon divorce, a beneficiary designation naming the (now former) spouse is automatically revoked unless the divorce decree specifically provides otherwise. The Ohio statute applies to life insurance policies, annuities, payable on death accounts, IRAs and other rights to receive death benefits arising under a contract. Ohio Rev. Code </a:t>
            </a:r>
            <a:r>
              <a:rPr lang="en-US" sz="2300" dirty="0" smtClean="0"/>
              <a:t>§ </a:t>
            </a:r>
            <a:r>
              <a:rPr lang="en-US" sz="2300" dirty="0"/>
              <a:t>1339.63.</a:t>
            </a:r>
          </a:p>
        </p:txBody>
      </p:sp>
    </p:spTree>
    <p:extLst>
      <p:ext uri="{BB962C8B-B14F-4D97-AF65-F5344CB8AC3E}">
        <p14:creationId xmlns:p14="http://schemas.microsoft.com/office/powerpoint/2010/main" val="227039263"/>
      </p:ext>
    </p:extLst>
  </p:cSld>
  <p:clrMapOvr>
    <a:masterClrMapping/>
  </p:clrMapOvr>
  <p:transition spd="med">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i="1" dirty="0">
                <a:solidFill>
                  <a:srgbClr val="0000FF"/>
                </a:solidFill>
              </a:rPr>
              <a:t>U.S. v. Windsor</a:t>
            </a:r>
          </a:p>
          <a:p>
            <a:pPr lvl="2"/>
            <a:r>
              <a:rPr lang="en-US" dirty="0"/>
              <a:t>In </a:t>
            </a:r>
            <a:r>
              <a:rPr lang="en-US" b="1" i="1" dirty="0">
                <a:solidFill>
                  <a:srgbClr val="0000FF"/>
                </a:solidFill>
              </a:rPr>
              <a:t>United States v. Windsor</a:t>
            </a:r>
            <a:r>
              <a:rPr lang="en-US" dirty="0"/>
              <a:t>, 133 </a:t>
            </a:r>
            <a:r>
              <a:rPr lang="en-US" dirty="0" err="1"/>
              <a:t>S.Ct</a:t>
            </a:r>
            <a:r>
              <a:rPr lang="en-US" dirty="0"/>
              <a:t> 2675 (2013), the U.S. Supreme Court struck down as unconstitutional Section 3 of the Defense of Marriage Act ("DOMA") which provided that only opposite-sex marriages would be recognized as valid for federal law purposes.</a:t>
            </a:r>
          </a:p>
          <a:p>
            <a:pPr lvl="3"/>
            <a:r>
              <a:rPr lang="en-US" dirty="0"/>
              <a:t>As a result of Windsor, individuals who are spouses in a same-sex marriage that is recognized under applicable state law are considered to be married when applying federal laws and regulations that refer to marital status</a:t>
            </a:r>
            <a:r>
              <a:rPr lang="en-US" dirty="0" smtClean="0"/>
              <a:t>.</a:t>
            </a:r>
            <a:endParaRPr lang="en-US" dirty="0"/>
          </a:p>
        </p:txBody>
      </p:sp>
    </p:spTree>
    <p:extLst>
      <p:ext uri="{BB962C8B-B14F-4D97-AF65-F5344CB8AC3E}">
        <p14:creationId xmlns:p14="http://schemas.microsoft.com/office/powerpoint/2010/main" val="66893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2">
              <a:spcAft>
                <a:spcPct val="70000"/>
              </a:spcAft>
            </a:pPr>
            <a:r>
              <a:rPr lang="en-US" sz="2300" dirty="0" smtClean="0"/>
              <a:t>The </a:t>
            </a:r>
            <a:r>
              <a:rPr lang="en-US" sz="2300" dirty="0"/>
              <a:t>U.S. Supreme Court has held that such state laws are preempted by ERISA. The U.S. Supreme Court held that ERISA preempts a Washington law that generally invalidates, at the time of divorce, a beneficiary designation in favor of a former spouse. The court held that ERISA preempted the Washington law and the plan benefits were required to be paid to the designated beneficiary, regardless of whether she was a former spouse. </a:t>
            </a:r>
            <a:r>
              <a:rPr lang="en-US" sz="2300" b="1" i="1" dirty="0">
                <a:solidFill>
                  <a:srgbClr val="0000FF"/>
                </a:solidFill>
              </a:rPr>
              <a:t>Egelhoff v. Egelhoff</a:t>
            </a:r>
            <a:r>
              <a:rPr lang="en-US" sz="2300" dirty="0"/>
              <a:t>, 532 U.S. 141 (2001).</a:t>
            </a:r>
          </a:p>
        </p:txBody>
      </p:sp>
    </p:spTree>
    <p:extLst>
      <p:ext uri="{BB962C8B-B14F-4D97-AF65-F5344CB8AC3E}">
        <p14:creationId xmlns:p14="http://schemas.microsoft.com/office/powerpoint/2010/main" val="242268206"/>
      </p:ext>
    </p:extLst>
  </p:cSld>
  <p:clrMapOvr>
    <a:masterClrMapping/>
  </p:clrMapOvr>
  <p:transition spd="med">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QUALIFIED DOMESTIC RELATIONS ORDERS</a:t>
            </a:r>
            <a:br>
              <a:rPr lang="en-US" dirty="0"/>
            </a:br>
            <a:r>
              <a:rPr lang="en-US" dirty="0"/>
              <a:t>I.R.C. §414(p); </a:t>
            </a:r>
            <a:br>
              <a:rPr lang="en-US" dirty="0"/>
            </a:br>
            <a:r>
              <a:rPr lang="en-US" dirty="0"/>
              <a:t>ERISA §206(d)(3)</a:t>
            </a:r>
          </a:p>
        </p:txBody>
      </p:sp>
    </p:spTree>
    <p:extLst>
      <p:ext uri="{BB962C8B-B14F-4D97-AF65-F5344CB8AC3E}">
        <p14:creationId xmlns:p14="http://schemas.microsoft.com/office/powerpoint/2010/main" val="295578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2700" dirty="0"/>
              <a:t>Pension Protection Act of 2006 ("PPA") Clarification of QDRO Issues</a:t>
            </a:r>
            <a:r>
              <a:rPr lang="en-US" sz="2700" dirty="0" smtClean="0"/>
              <a:t>.</a:t>
            </a:r>
          </a:p>
          <a:p>
            <a:pPr lvl="1">
              <a:spcAft>
                <a:spcPct val="70000"/>
              </a:spcAft>
            </a:pPr>
            <a:r>
              <a:rPr lang="en-US" sz="2300" dirty="0" smtClean="0"/>
              <a:t>The Department of Labor ("DOL") published interim final regulations on qualified domestic relations orders ("QDRO"), as required by the PPA.  The regulations clarify certain issues relating to the timing and order of a QDRO.</a:t>
            </a:r>
          </a:p>
          <a:p>
            <a:pPr lvl="2">
              <a:spcAft>
                <a:spcPct val="70000"/>
              </a:spcAft>
            </a:pPr>
            <a:r>
              <a:rPr lang="en-US" sz="2300" dirty="0"/>
              <a:t>QDROs can be issued after or to revise a prior QDRO</a:t>
            </a:r>
            <a:r>
              <a:rPr lang="en-US" sz="2300" dirty="0" smtClean="0"/>
              <a:t>.</a:t>
            </a:r>
          </a:p>
          <a:p>
            <a:pPr lvl="2">
              <a:spcAft>
                <a:spcPct val="70000"/>
              </a:spcAft>
            </a:pPr>
            <a:r>
              <a:rPr lang="en-US" sz="2300" dirty="0"/>
              <a:t>Multiple QDROs for multiple prior spouses are permitted</a:t>
            </a:r>
            <a:r>
              <a:rPr lang="en-US" sz="2300" dirty="0" smtClean="0"/>
              <a:t>.</a:t>
            </a:r>
            <a:endParaRPr lang="en-US" sz="2300" dirty="0"/>
          </a:p>
        </p:txBody>
      </p:sp>
    </p:spTree>
    <p:extLst>
      <p:ext uri="{BB962C8B-B14F-4D97-AF65-F5344CB8AC3E}">
        <p14:creationId xmlns:p14="http://schemas.microsoft.com/office/powerpoint/2010/main" val="2516004343"/>
      </p:ext>
    </p:extLst>
  </p:cSld>
  <p:clrMapOvr>
    <a:masterClrMapping/>
  </p:clrMapOvr>
  <p:transition spd="med">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2">
              <a:spcAft>
                <a:spcPct val="70000"/>
              </a:spcAft>
            </a:pPr>
            <a:r>
              <a:rPr lang="en-US" sz="2300" dirty="0" smtClean="0"/>
              <a:t>QDROs </a:t>
            </a:r>
            <a:r>
              <a:rPr lang="en-US" sz="2300" dirty="0"/>
              <a:t>may be issued or revised after the death of the participant</a:t>
            </a:r>
            <a:r>
              <a:rPr lang="en-US" sz="2300" dirty="0" smtClean="0"/>
              <a:t>.</a:t>
            </a:r>
          </a:p>
          <a:p>
            <a:pPr lvl="2">
              <a:spcAft>
                <a:spcPct val="70000"/>
              </a:spcAft>
            </a:pPr>
            <a:r>
              <a:rPr lang="en-US" sz="2300" dirty="0"/>
              <a:t>QDRO can require that former spouse be treated as surviving spouse.</a:t>
            </a:r>
          </a:p>
          <a:p>
            <a:pPr lvl="2">
              <a:spcAft>
                <a:spcPct val="70000"/>
              </a:spcAft>
            </a:pPr>
            <a:r>
              <a:rPr lang="en-US" sz="2300" dirty="0" smtClean="0"/>
              <a:t>QDRO </a:t>
            </a:r>
            <a:r>
              <a:rPr lang="en-US" sz="2300" dirty="0"/>
              <a:t>can be issued after annuity starting date.</a:t>
            </a:r>
          </a:p>
          <a:p>
            <a:pPr lvl="2">
              <a:spcAft>
                <a:spcPct val="70000"/>
              </a:spcAft>
            </a:pPr>
            <a:endParaRPr lang="en-US" sz="2300" dirty="0" smtClean="0"/>
          </a:p>
          <a:p>
            <a:pPr lvl="1">
              <a:spcAft>
                <a:spcPct val="70000"/>
              </a:spcAft>
            </a:pPr>
            <a:endParaRPr lang="en-US" sz="2300" dirty="0"/>
          </a:p>
        </p:txBody>
      </p:sp>
    </p:spTree>
    <p:extLst>
      <p:ext uri="{BB962C8B-B14F-4D97-AF65-F5344CB8AC3E}">
        <p14:creationId xmlns:p14="http://schemas.microsoft.com/office/powerpoint/2010/main" val="2847283021"/>
      </p:ext>
    </p:extLst>
  </p:cSld>
  <p:clrMapOvr>
    <a:masterClrMapping/>
  </p:clrMapOvr>
  <p:transition spd="med">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a:spcAft>
                <a:spcPct val="70000"/>
              </a:spcAft>
            </a:pPr>
            <a:r>
              <a:rPr lang="en-US" sz="3100" dirty="0"/>
              <a:t>ERISA Preempts State Domestic Relations Laws.</a:t>
            </a:r>
          </a:p>
          <a:p>
            <a:pPr lvl="1">
              <a:spcAft>
                <a:spcPct val="70000"/>
              </a:spcAft>
            </a:pPr>
            <a:r>
              <a:rPr lang="en-US" sz="2700" dirty="0"/>
              <a:t>ERISA preempts state domestic relations laws insofar as they pertain to qualified plans and provides for procedures in complying with a domestic relations order (which must be “qualified</a:t>
            </a:r>
            <a:r>
              <a:rPr lang="en-US" sz="2700" dirty="0" smtClean="0"/>
              <a:t>”).</a:t>
            </a:r>
            <a:endParaRPr lang="en-US" sz="2700" dirty="0"/>
          </a:p>
        </p:txBody>
      </p:sp>
    </p:spTree>
    <p:extLst>
      <p:ext uri="{BB962C8B-B14F-4D97-AF65-F5344CB8AC3E}">
        <p14:creationId xmlns:p14="http://schemas.microsoft.com/office/powerpoint/2010/main" val="2722491029"/>
      </p:ext>
    </p:extLst>
  </p:cSld>
  <p:clrMapOvr>
    <a:masterClrMapping/>
  </p:clrMapOvr>
  <p:transition spd="med">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2">
              <a:spcAft>
                <a:spcPct val="70000"/>
              </a:spcAft>
            </a:pPr>
            <a:r>
              <a:rPr lang="en-US" sz="2700" dirty="0"/>
              <a:t>A domestic relations order ("DRO") is a judgment, decree, order or property settlement made pursuant to state domestic relations law which pertains to a marital property settlement, child support, alimony or child custodial rights. I.R.C. </a:t>
            </a:r>
            <a:r>
              <a:rPr lang="en-US" sz="2700" dirty="0" smtClean="0"/>
              <a:t>§414(p</a:t>
            </a:r>
            <a:r>
              <a:rPr lang="en-US" sz="2700" dirty="0"/>
              <a:t>)(1)(B).</a:t>
            </a:r>
          </a:p>
        </p:txBody>
      </p:sp>
    </p:spTree>
    <p:extLst>
      <p:ext uri="{BB962C8B-B14F-4D97-AF65-F5344CB8AC3E}">
        <p14:creationId xmlns:p14="http://schemas.microsoft.com/office/powerpoint/2010/main" val="1520622437"/>
      </p:ext>
    </p:extLst>
  </p:cSld>
  <p:clrMapOvr>
    <a:masterClrMapping/>
  </p:clrMapOvr>
  <p:transition spd="med">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9600" cy="5422900"/>
          </a:xfrm>
        </p:spPr>
        <p:txBody>
          <a:bodyPr/>
          <a:lstStyle/>
          <a:p>
            <a:pPr lvl="2">
              <a:spcAft>
                <a:spcPct val="70000"/>
              </a:spcAft>
            </a:pPr>
            <a:r>
              <a:rPr lang="en-US" sz="2700" dirty="0"/>
              <a:t>In order for a domestic relations order to be qualified, it must:</a:t>
            </a:r>
          </a:p>
          <a:p>
            <a:pPr lvl="3">
              <a:spcAft>
                <a:spcPct val="70000"/>
              </a:spcAft>
            </a:pPr>
            <a:r>
              <a:rPr lang="en-US" sz="2700" dirty="0" smtClean="0"/>
              <a:t>Recognize </a:t>
            </a:r>
            <a:r>
              <a:rPr lang="en-US" sz="2700" dirty="0"/>
              <a:t>the right of an alternate payee (</a:t>
            </a:r>
            <a:r>
              <a:rPr lang="en-US" sz="2700" i="1" dirty="0"/>
              <a:t>i.e.</a:t>
            </a:r>
            <a:r>
              <a:rPr lang="en-US" sz="2700" dirty="0"/>
              <a:t>, spouse, former spouse, child or dependent recognized by the domestic relations order) to receive all, or a portion, of the participant’s benefits under the plan;</a:t>
            </a:r>
          </a:p>
          <a:p>
            <a:pPr lvl="3">
              <a:spcAft>
                <a:spcPct val="70000"/>
              </a:spcAft>
            </a:pPr>
            <a:r>
              <a:rPr lang="en-US" sz="2700" dirty="0" smtClean="0"/>
              <a:t>Clearly </a:t>
            </a:r>
            <a:r>
              <a:rPr lang="en-US" sz="2700" dirty="0"/>
              <a:t>specify the names and last known addresses of the alternate payees and the participant</a:t>
            </a:r>
            <a:r>
              <a:rPr lang="en-US" sz="2700" dirty="0" smtClean="0"/>
              <a:t>;</a:t>
            </a:r>
            <a:endParaRPr lang="en-US" sz="2700" dirty="0"/>
          </a:p>
        </p:txBody>
      </p:sp>
    </p:spTree>
    <p:extLst>
      <p:ext uri="{BB962C8B-B14F-4D97-AF65-F5344CB8AC3E}">
        <p14:creationId xmlns:p14="http://schemas.microsoft.com/office/powerpoint/2010/main" val="3086858268"/>
      </p:ext>
    </p:extLst>
  </p:cSld>
  <p:clrMapOvr>
    <a:masterClrMapping/>
  </p:clrMapOvr>
  <p:transition spd="med">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306790" cy="5422900"/>
          </a:xfrm>
        </p:spPr>
        <p:txBody>
          <a:bodyPr/>
          <a:lstStyle/>
          <a:p>
            <a:pPr lvl="3">
              <a:spcAft>
                <a:spcPct val="70000"/>
              </a:spcAft>
            </a:pPr>
            <a:r>
              <a:rPr lang="en-US" sz="2700" dirty="0" smtClean="0"/>
              <a:t>Clearly </a:t>
            </a:r>
            <a:r>
              <a:rPr lang="en-US" sz="2700" dirty="0"/>
              <a:t>specify the amount and/or percentage of payments to be made out of the participant’s accrued benefit as well as the method (including number of) payments; and</a:t>
            </a:r>
          </a:p>
          <a:p>
            <a:pPr lvl="3">
              <a:spcAft>
                <a:spcPct val="70000"/>
              </a:spcAft>
            </a:pPr>
            <a:r>
              <a:rPr lang="en-US" sz="2700" dirty="0" smtClean="0"/>
              <a:t>Clearly </a:t>
            </a:r>
            <a:r>
              <a:rPr lang="en-US" sz="2700" dirty="0"/>
              <a:t>specify the plan or plans for which the order applies. An order directed at “each pension plan of any employer in which the employee participates” is not a qualified domestic relations order. See I.R.C. </a:t>
            </a:r>
            <a:r>
              <a:rPr lang="en-US" sz="2700" dirty="0" smtClean="0"/>
              <a:t>§§414(p</a:t>
            </a:r>
            <a:r>
              <a:rPr lang="en-US" sz="2700" dirty="0"/>
              <a:t>)(2)(A-D</a:t>
            </a:r>
            <a:r>
              <a:rPr lang="en-US" sz="2700" dirty="0" smtClean="0"/>
              <a:t>).</a:t>
            </a:r>
            <a:endParaRPr lang="en-US" sz="2700" dirty="0"/>
          </a:p>
        </p:txBody>
      </p:sp>
    </p:spTree>
    <p:extLst>
      <p:ext uri="{BB962C8B-B14F-4D97-AF65-F5344CB8AC3E}">
        <p14:creationId xmlns:p14="http://schemas.microsoft.com/office/powerpoint/2010/main" val="2911254181"/>
      </p:ext>
    </p:extLst>
  </p:cSld>
  <p:clrMapOvr>
    <a:masterClrMapping/>
  </p:clrMapOvr>
  <p:transition spd="med">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342416" cy="5422900"/>
          </a:xfrm>
        </p:spPr>
        <p:txBody>
          <a:bodyPr/>
          <a:lstStyle/>
          <a:p>
            <a:pPr lvl="2">
              <a:spcAft>
                <a:spcPct val="70000"/>
              </a:spcAft>
            </a:pPr>
            <a:r>
              <a:rPr lang="en-US" sz="2700" dirty="0" smtClean="0"/>
              <a:t>Alternate </a:t>
            </a:r>
            <a:r>
              <a:rPr lang="en-US" sz="2700" dirty="0"/>
              <a:t>payee defined.</a:t>
            </a:r>
          </a:p>
          <a:p>
            <a:pPr lvl="3">
              <a:spcAft>
                <a:spcPct val="70000"/>
              </a:spcAft>
            </a:pPr>
            <a:r>
              <a:rPr lang="en-US" sz="2700" dirty="0" smtClean="0"/>
              <a:t>A </a:t>
            </a:r>
            <a:r>
              <a:rPr lang="en-US" sz="2700" dirty="0"/>
              <a:t>QDRO can only grant benefits in favor of an alternate payee. The term “alternate payee” means any spouse, former spouse, child or other dependent of a participant who is recognized by a domestic relations order as having a right to receive all, or a portion of, the benefits payable under a plan with respect to such participant. I.R.C. </a:t>
            </a:r>
            <a:r>
              <a:rPr lang="en-US" sz="2700" dirty="0" smtClean="0"/>
              <a:t>§414(p</a:t>
            </a:r>
            <a:r>
              <a:rPr lang="en-US" sz="2700" dirty="0"/>
              <a:t>)(8</a:t>
            </a:r>
            <a:r>
              <a:rPr lang="en-US" sz="2700" dirty="0" smtClean="0"/>
              <a:t>).</a:t>
            </a:r>
            <a:endParaRPr lang="en-US" sz="2700" dirty="0"/>
          </a:p>
        </p:txBody>
      </p:sp>
    </p:spTree>
    <p:extLst>
      <p:ext uri="{BB962C8B-B14F-4D97-AF65-F5344CB8AC3E}">
        <p14:creationId xmlns:p14="http://schemas.microsoft.com/office/powerpoint/2010/main" val="2426305120"/>
      </p:ext>
    </p:extLst>
  </p:cSld>
  <p:clrMapOvr>
    <a:masterClrMapping/>
  </p:clrMapOvr>
  <p:transition spd="med">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23662" cy="5422900"/>
          </a:xfrm>
        </p:spPr>
        <p:txBody>
          <a:bodyPr/>
          <a:lstStyle/>
          <a:p>
            <a:pPr lvl="3">
              <a:spcAft>
                <a:spcPct val="70000"/>
              </a:spcAft>
            </a:pPr>
            <a:r>
              <a:rPr lang="en-US" sz="2700" dirty="0" smtClean="0"/>
              <a:t>In </a:t>
            </a:r>
            <a:r>
              <a:rPr lang="en-US" sz="2700" dirty="0"/>
              <a:t>DOL Advisory Opinion 2002-03A, the Department of Labor (DOL) ruled that a governmental agency (e.g., CSEA) may receive a QDRO payment on behalf of an alternate payee.  The DOL stated that although the Mississippi Division of Child Support Enforcement could not be considered to be an alternate payee, payments could be made to the agency on behalf of an alternate payee.</a:t>
            </a:r>
          </a:p>
        </p:txBody>
      </p:sp>
    </p:spTree>
    <p:extLst>
      <p:ext uri="{BB962C8B-B14F-4D97-AF65-F5344CB8AC3E}">
        <p14:creationId xmlns:p14="http://schemas.microsoft.com/office/powerpoint/2010/main" val="7985970"/>
      </p:ext>
    </p:extLst>
  </p:cSld>
  <p:clrMapOvr>
    <a:masterClrMapping/>
  </p:clrMapOvr>
  <p:transition spd="med">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t>Revenue Ruling 2013-17</a:t>
            </a:r>
          </a:p>
          <a:p>
            <a:pPr lvl="2"/>
            <a:r>
              <a:rPr lang="en-US" dirty="0"/>
              <a:t>The IRS addressed the impact of the Supreme Court ruling in Windsor in Revenue Ruling 2013-17 and Frequently Asked Questions (FAQs).  Rev. Rul. 2013-17 has three primary holdings:</a:t>
            </a:r>
          </a:p>
          <a:p>
            <a:pPr lvl="3"/>
            <a:r>
              <a:rPr lang="en-US" b="1" dirty="0"/>
              <a:t>"Marriage" and "Spouse" Include Same Sex Marriages.</a:t>
            </a:r>
            <a:r>
              <a:rPr lang="en-US" dirty="0"/>
              <a:t>  For federal tax purposes, the term "spouse" (and husband/wife) includes an individual married to a person of the same sex if the individuals are lawfully married under state law.  The term "marriage" includes a same sex marriage.</a:t>
            </a:r>
          </a:p>
          <a:p>
            <a:pPr lvl="1"/>
            <a:endParaRPr lang="en-US" dirty="0"/>
          </a:p>
        </p:txBody>
      </p:sp>
    </p:spTree>
    <p:extLst>
      <p:ext uri="{BB962C8B-B14F-4D97-AF65-F5344CB8AC3E}">
        <p14:creationId xmlns:p14="http://schemas.microsoft.com/office/powerpoint/2010/main" val="1524020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35538" cy="5422900"/>
          </a:xfrm>
        </p:spPr>
        <p:txBody>
          <a:bodyPr/>
          <a:lstStyle/>
          <a:p>
            <a:pPr lvl="2">
              <a:spcAft>
                <a:spcPct val="70000"/>
              </a:spcAft>
            </a:pPr>
            <a:r>
              <a:rPr lang="en-US" sz="2700" dirty="0"/>
              <a:t>A domestic relations order is not qualified if it conflicts with the terms of the plan. I.R.C. </a:t>
            </a:r>
            <a:r>
              <a:rPr lang="en-US" sz="2700" dirty="0" smtClean="0"/>
              <a:t>§414(p</a:t>
            </a:r>
            <a:r>
              <a:rPr lang="en-US" sz="2700" dirty="0"/>
              <a:t>)(3).</a:t>
            </a:r>
          </a:p>
          <a:p>
            <a:pPr lvl="3">
              <a:spcAft>
                <a:spcPct val="70000"/>
              </a:spcAft>
            </a:pPr>
            <a:r>
              <a:rPr lang="en-US" sz="2700" dirty="0" smtClean="0"/>
              <a:t>If </a:t>
            </a:r>
            <a:r>
              <a:rPr lang="en-US" sz="2700" dirty="0"/>
              <a:t>the plan provides for a specific type or form of benefit, the order cannot require the plan to provide for a different benefit. If it does, then it is not qualified.</a:t>
            </a:r>
          </a:p>
          <a:p>
            <a:pPr lvl="3">
              <a:spcAft>
                <a:spcPct val="70000"/>
              </a:spcAft>
            </a:pPr>
            <a:r>
              <a:rPr lang="en-US" sz="2700" dirty="0" smtClean="0"/>
              <a:t>The </a:t>
            </a:r>
            <a:r>
              <a:rPr lang="en-US" sz="2700" dirty="0"/>
              <a:t>order can neither require the plan to increase benefits nor change actuarial assumptions</a:t>
            </a:r>
            <a:r>
              <a:rPr lang="en-US" sz="2700" dirty="0" smtClean="0"/>
              <a:t>.</a:t>
            </a:r>
            <a:endParaRPr lang="en-US" sz="2700" dirty="0"/>
          </a:p>
        </p:txBody>
      </p:sp>
    </p:spTree>
    <p:extLst>
      <p:ext uri="{BB962C8B-B14F-4D97-AF65-F5344CB8AC3E}">
        <p14:creationId xmlns:p14="http://schemas.microsoft.com/office/powerpoint/2010/main" val="3177531669"/>
      </p:ext>
    </p:extLst>
  </p:cSld>
  <p:clrMapOvr>
    <a:masterClrMapping/>
  </p:clrMapOvr>
  <p:transition spd="med">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128660" cy="5422900"/>
          </a:xfrm>
        </p:spPr>
        <p:txBody>
          <a:bodyPr/>
          <a:lstStyle/>
          <a:p>
            <a:pPr lvl="3">
              <a:spcAft>
                <a:spcPct val="70000"/>
              </a:spcAft>
            </a:pPr>
            <a:r>
              <a:rPr lang="en-US" sz="2700" dirty="0" smtClean="0"/>
              <a:t>The </a:t>
            </a:r>
            <a:r>
              <a:rPr lang="en-US" sz="2700" dirty="0"/>
              <a:t>order cannot supersede the rights of another alternate payee pursuant to a previous QDRO.</a:t>
            </a:r>
          </a:p>
          <a:p>
            <a:pPr lvl="3">
              <a:spcAft>
                <a:spcPct val="70000"/>
              </a:spcAft>
            </a:pPr>
            <a:r>
              <a:rPr lang="en-US" sz="2700" dirty="0" smtClean="0"/>
              <a:t>Unless </a:t>
            </a:r>
            <a:r>
              <a:rPr lang="en-US" sz="2700" dirty="0"/>
              <a:t>the plan provides for early retirement benefits, the QDRO cannot require it to do so</a:t>
            </a:r>
            <a:r>
              <a:rPr lang="en-US" sz="2700" dirty="0" smtClean="0"/>
              <a:t>.</a:t>
            </a:r>
            <a:endParaRPr lang="en-US" sz="2700" dirty="0"/>
          </a:p>
        </p:txBody>
      </p:sp>
    </p:spTree>
    <p:extLst>
      <p:ext uri="{BB962C8B-B14F-4D97-AF65-F5344CB8AC3E}">
        <p14:creationId xmlns:p14="http://schemas.microsoft.com/office/powerpoint/2010/main" val="1678356940"/>
      </p:ext>
    </p:extLst>
  </p:cSld>
  <p:clrMapOvr>
    <a:masterClrMapping/>
  </p:clrMapOvr>
  <p:transition spd="med">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128660" cy="5422900"/>
          </a:xfrm>
        </p:spPr>
        <p:txBody>
          <a:bodyPr/>
          <a:lstStyle/>
          <a:p>
            <a:pPr lvl="3">
              <a:spcAft>
                <a:spcPct val="70000"/>
              </a:spcAft>
            </a:pPr>
            <a:r>
              <a:rPr lang="en-US" sz="2700" dirty="0" smtClean="0"/>
              <a:t>The </a:t>
            </a:r>
            <a:r>
              <a:rPr lang="en-US" sz="2700" dirty="0"/>
              <a:t>QDRO cannot require the payment of a participant’s benefit to a spouse or former spouse of the participant’s former spouse. Furthermore, benefits cannot be paid to an alternate payee in the form of a joint and survivor annuity over the lives of such payee and a new spouse—notwithstanding the plan’s joint and survivor annuity requirements.</a:t>
            </a:r>
          </a:p>
        </p:txBody>
      </p:sp>
    </p:spTree>
    <p:extLst>
      <p:ext uri="{BB962C8B-B14F-4D97-AF65-F5344CB8AC3E}">
        <p14:creationId xmlns:p14="http://schemas.microsoft.com/office/powerpoint/2010/main" val="1654314370"/>
      </p:ext>
    </p:extLst>
  </p:cSld>
  <p:clrMapOvr>
    <a:masterClrMapping/>
  </p:clrMapOvr>
  <p:transition spd="med">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199" y="962025"/>
            <a:ext cx="8378043" cy="5422900"/>
          </a:xfrm>
        </p:spPr>
        <p:txBody>
          <a:bodyPr/>
          <a:lstStyle/>
          <a:p>
            <a:pPr lvl="1">
              <a:spcAft>
                <a:spcPct val="70000"/>
              </a:spcAft>
            </a:pPr>
            <a:r>
              <a:rPr lang="en-US" sz="2700" dirty="0" smtClean="0"/>
              <a:t>A </a:t>
            </a:r>
            <a:r>
              <a:rPr lang="en-US" sz="2700" dirty="0"/>
              <a:t>QDRO can require payment of early retirement benefits under a plan which provides such benefits.</a:t>
            </a:r>
          </a:p>
          <a:p>
            <a:pPr lvl="2">
              <a:spcAft>
                <a:spcPct val="70000"/>
              </a:spcAft>
            </a:pPr>
            <a:r>
              <a:rPr lang="en-US" sz="2700" dirty="0" smtClean="0"/>
              <a:t>If </a:t>
            </a:r>
            <a:r>
              <a:rPr lang="en-US" sz="2700" dirty="0"/>
              <a:t>the participant has not separated from service, the QDRO can require payments on the date that the participant obtains—or would have obtained—the earliest retirement age under the plan.  IRC </a:t>
            </a:r>
            <a:r>
              <a:rPr lang="en-US" sz="2700" dirty="0" smtClean="0"/>
              <a:t>§414(p</a:t>
            </a:r>
            <a:r>
              <a:rPr lang="en-US" sz="2700" dirty="0"/>
              <a:t>)(4) defines "Earliest Retirement Date" as the earlier of</a:t>
            </a:r>
            <a:r>
              <a:rPr lang="en-US" sz="2700" dirty="0" smtClean="0"/>
              <a:t>:</a:t>
            </a:r>
            <a:endParaRPr lang="en-US" sz="2700" dirty="0"/>
          </a:p>
        </p:txBody>
      </p:sp>
    </p:spTree>
    <p:extLst>
      <p:ext uri="{BB962C8B-B14F-4D97-AF65-F5344CB8AC3E}">
        <p14:creationId xmlns:p14="http://schemas.microsoft.com/office/powerpoint/2010/main" val="3371474260"/>
      </p:ext>
    </p:extLst>
  </p:cSld>
  <p:clrMapOvr>
    <a:masterClrMapping/>
  </p:clrMapOvr>
  <p:transition spd="med">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199" y="962025"/>
            <a:ext cx="8389917" cy="5422900"/>
          </a:xfrm>
        </p:spPr>
        <p:txBody>
          <a:bodyPr/>
          <a:lstStyle/>
          <a:p>
            <a:pPr lvl="3">
              <a:spcAft>
                <a:spcPct val="70000"/>
              </a:spcAft>
            </a:pPr>
            <a:r>
              <a:rPr lang="en-US" sz="2700" dirty="0" smtClean="0"/>
              <a:t>the </a:t>
            </a:r>
            <a:r>
              <a:rPr lang="en-US" sz="2700" dirty="0"/>
              <a:t>date on which the participant is entitled to a distribution under the plan, or</a:t>
            </a:r>
          </a:p>
          <a:p>
            <a:pPr lvl="3">
              <a:spcAft>
                <a:spcPct val="70000"/>
              </a:spcAft>
            </a:pPr>
            <a:r>
              <a:rPr lang="en-US" sz="2700" dirty="0" smtClean="0"/>
              <a:t>the </a:t>
            </a:r>
            <a:r>
              <a:rPr lang="en-US" sz="2700" dirty="0"/>
              <a:t>later of:</a:t>
            </a:r>
          </a:p>
          <a:p>
            <a:pPr lvl="4">
              <a:spcAft>
                <a:spcPct val="70000"/>
              </a:spcAft>
            </a:pPr>
            <a:r>
              <a:rPr lang="en-US" sz="2700" dirty="0" smtClean="0"/>
              <a:t>the </a:t>
            </a:r>
            <a:r>
              <a:rPr lang="en-US" sz="2700" dirty="0"/>
              <a:t>date the participant attains age 50, or</a:t>
            </a:r>
          </a:p>
          <a:p>
            <a:pPr lvl="4">
              <a:spcAft>
                <a:spcPct val="70000"/>
              </a:spcAft>
            </a:pPr>
            <a:r>
              <a:rPr lang="en-US" sz="2700" dirty="0" smtClean="0"/>
              <a:t>the </a:t>
            </a:r>
            <a:r>
              <a:rPr lang="en-US" sz="2700" dirty="0"/>
              <a:t>earliest date on which the participant could begin receiving benefits under the plan if the participant separated from service.</a:t>
            </a:r>
          </a:p>
        </p:txBody>
      </p:sp>
    </p:spTree>
    <p:extLst>
      <p:ext uri="{BB962C8B-B14F-4D97-AF65-F5344CB8AC3E}">
        <p14:creationId xmlns:p14="http://schemas.microsoft.com/office/powerpoint/2010/main" val="257991194"/>
      </p:ext>
    </p:extLst>
  </p:cSld>
  <p:clrMapOvr>
    <a:masterClrMapping/>
  </p:clrMapOvr>
  <p:transition spd="med">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94914" cy="5422900"/>
          </a:xfrm>
        </p:spPr>
        <p:txBody>
          <a:bodyPr/>
          <a:lstStyle/>
          <a:p>
            <a:pPr lvl="1">
              <a:spcAft>
                <a:spcPct val="70000"/>
              </a:spcAft>
            </a:pPr>
            <a:r>
              <a:rPr lang="en-US" sz="2700" dirty="0"/>
              <a:t>A plan may provide that benefits can be paid to an alternate payee under a QDRO although a participant is not in pay status.</a:t>
            </a:r>
          </a:p>
          <a:p>
            <a:pPr lvl="1">
              <a:spcAft>
                <a:spcPct val="70000"/>
              </a:spcAft>
            </a:pPr>
            <a:r>
              <a:rPr lang="en-US" sz="2700" dirty="0" smtClean="0"/>
              <a:t>A </a:t>
            </a:r>
            <a:r>
              <a:rPr lang="en-US" sz="2700" dirty="0"/>
              <a:t>QDRO may conflict with a subsequent spouse’s rights to a portion of a participant’s retirement benefit under REA. I.R.C. </a:t>
            </a:r>
            <a:r>
              <a:rPr lang="en-US" sz="2700" dirty="0" smtClean="0"/>
              <a:t>§414(p</a:t>
            </a:r>
            <a:r>
              <a:rPr lang="en-US" sz="2700" dirty="0"/>
              <a:t>)(5).</a:t>
            </a:r>
          </a:p>
          <a:p>
            <a:pPr lvl="2">
              <a:spcAft>
                <a:spcPct val="70000"/>
              </a:spcAft>
            </a:pPr>
            <a:r>
              <a:rPr lang="en-US" sz="2700" dirty="0" smtClean="0"/>
              <a:t>A </a:t>
            </a:r>
            <a:r>
              <a:rPr lang="en-US" sz="2700" dirty="0"/>
              <a:t>QDRO can require the former spouse to be treated as the survivor for purposes of the participant’s survivorship benefits.</a:t>
            </a:r>
          </a:p>
          <a:p>
            <a:pPr lvl="1">
              <a:spcAft>
                <a:spcPct val="70000"/>
              </a:spcAft>
            </a:pPr>
            <a:endParaRPr lang="en-US" sz="2700" dirty="0"/>
          </a:p>
        </p:txBody>
      </p:sp>
    </p:spTree>
    <p:extLst>
      <p:ext uri="{BB962C8B-B14F-4D97-AF65-F5344CB8AC3E}">
        <p14:creationId xmlns:p14="http://schemas.microsoft.com/office/powerpoint/2010/main" val="771193481"/>
      </p:ext>
    </p:extLst>
  </p:cSld>
  <p:clrMapOvr>
    <a:masterClrMapping/>
  </p:clrMapOvr>
  <p:transition spd="med">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128660" cy="5422900"/>
          </a:xfrm>
        </p:spPr>
        <p:txBody>
          <a:bodyPr/>
          <a:lstStyle/>
          <a:p>
            <a:pPr>
              <a:lnSpc>
                <a:spcPct val="90000"/>
              </a:lnSpc>
              <a:spcAft>
                <a:spcPts val="1200"/>
              </a:spcAft>
            </a:pPr>
            <a:r>
              <a:rPr lang="en-US" sz="3100" dirty="0" smtClean="0"/>
              <a:t>Procedures </a:t>
            </a:r>
            <a:r>
              <a:rPr lang="en-US" sz="3100" dirty="0"/>
              <a:t>for Dealing with a QDRO.</a:t>
            </a:r>
          </a:p>
          <a:p>
            <a:pPr lvl="1">
              <a:lnSpc>
                <a:spcPct val="90000"/>
              </a:lnSpc>
              <a:spcAft>
                <a:spcPts val="1200"/>
              </a:spcAft>
            </a:pPr>
            <a:r>
              <a:rPr lang="en-US" sz="2600" dirty="0" smtClean="0"/>
              <a:t>Plan </a:t>
            </a:r>
            <a:r>
              <a:rPr lang="en-US" sz="2600" dirty="0"/>
              <a:t>administrator’s duties upon receipt of QDRO. I.R.C. </a:t>
            </a:r>
            <a:r>
              <a:rPr lang="en-US" sz="2600" dirty="0" smtClean="0"/>
              <a:t>§414(p</a:t>
            </a:r>
            <a:r>
              <a:rPr lang="en-US" sz="2600" dirty="0"/>
              <a:t>)(6).</a:t>
            </a:r>
          </a:p>
          <a:p>
            <a:pPr lvl="2">
              <a:lnSpc>
                <a:spcPct val="90000"/>
              </a:lnSpc>
              <a:spcAft>
                <a:spcPts val="1200"/>
              </a:spcAft>
            </a:pPr>
            <a:r>
              <a:rPr lang="en-US" sz="2600" dirty="0" smtClean="0"/>
              <a:t>REA </a:t>
            </a:r>
            <a:r>
              <a:rPr lang="en-US" sz="2600" dirty="0"/>
              <a:t>requires each plan to establish reasonable procedures to determine whether a Domestic Relations Order (DRO) is qualified, and to implement the QDRO.</a:t>
            </a:r>
          </a:p>
          <a:p>
            <a:pPr lvl="2">
              <a:lnSpc>
                <a:spcPct val="90000"/>
              </a:lnSpc>
              <a:spcAft>
                <a:spcPts val="1200"/>
              </a:spcAft>
            </a:pPr>
            <a:r>
              <a:rPr lang="en-US" sz="2600" dirty="0" smtClean="0"/>
              <a:t>Upon </a:t>
            </a:r>
            <a:r>
              <a:rPr lang="en-US" sz="2600" dirty="0"/>
              <a:t>receipt, the plan administrator must notify the participant or any alternate payees that the QDRO was received. Furthermore, the plan administrator must notify these parties of the plan’s procedures for determining whether the Domestic Relations Order is qualified</a:t>
            </a:r>
            <a:r>
              <a:rPr lang="en-US" sz="2600" dirty="0" smtClean="0"/>
              <a:t>.</a:t>
            </a:r>
            <a:endParaRPr lang="en-US" sz="2600" dirty="0"/>
          </a:p>
        </p:txBody>
      </p:sp>
    </p:spTree>
    <p:extLst>
      <p:ext uri="{BB962C8B-B14F-4D97-AF65-F5344CB8AC3E}">
        <p14:creationId xmlns:p14="http://schemas.microsoft.com/office/powerpoint/2010/main" val="2547378338"/>
      </p:ext>
    </p:extLst>
  </p:cSld>
  <p:clrMapOvr>
    <a:masterClrMapping/>
  </p:clrMapOvr>
  <p:transition spd="med">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35538" cy="5422900"/>
          </a:xfrm>
        </p:spPr>
        <p:txBody>
          <a:bodyPr/>
          <a:lstStyle/>
          <a:p>
            <a:pPr lvl="2">
              <a:lnSpc>
                <a:spcPct val="90000"/>
              </a:lnSpc>
              <a:spcAft>
                <a:spcPts val="1200"/>
              </a:spcAft>
            </a:pPr>
            <a:r>
              <a:rPr lang="en-US" sz="2700" dirty="0"/>
              <a:t>If the plan administrator determines that the Domestic Relations Order is not qualified, he should notify the parties accordingly.</a:t>
            </a:r>
          </a:p>
          <a:p>
            <a:pPr lvl="2">
              <a:lnSpc>
                <a:spcPct val="90000"/>
              </a:lnSpc>
              <a:spcAft>
                <a:spcPts val="1200"/>
              </a:spcAft>
            </a:pPr>
            <a:r>
              <a:rPr lang="en-US" sz="2700" b="1" dirty="0" smtClean="0"/>
              <a:t>18 </a:t>
            </a:r>
            <a:r>
              <a:rPr lang="en-US" sz="2700" b="1" dirty="0"/>
              <a:t>Month Segregation Period</a:t>
            </a:r>
            <a:r>
              <a:rPr lang="en-US" sz="2700" b="1" dirty="0" smtClean="0"/>
              <a:t>.</a:t>
            </a:r>
          </a:p>
          <a:p>
            <a:pPr marL="1773238" lvl="3" indent="0">
              <a:lnSpc>
                <a:spcPct val="90000"/>
              </a:lnSpc>
              <a:spcAft>
                <a:spcPts val="1200"/>
              </a:spcAft>
              <a:buNone/>
            </a:pPr>
            <a:r>
              <a:rPr lang="en-US" sz="2700" dirty="0" smtClean="0"/>
              <a:t>If </a:t>
            </a:r>
            <a:r>
              <a:rPr lang="en-US" sz="2700" dirty="0"/>
              <a:t>there is a dispute regarding the validity of a domestic relations order, the plan administrator should not pay the disputed benefits to either of the parties until the dispute is resolved or for 18 months, whichever occurs first.  The segregated assets are those that would be paid to the alternate payee</a:t>
            </a:r>
            <a:r>
              <a:rPr lang="en-US" sz="2700" dirty="0" smtClean="0"/>
              <a:t>.</a:t>
            </a:r>
            <a:endParaRPr lang="en-US" sz="2700" dirty="0"/>
          </a:p>
        </p:txBody>
      </p:sp>
    </p:spTree>
    <p:extLst>
      <p:ext uri="{BB962C8B-B14F-4D97-AF65-F5344CB8AC3E}">
        <p14:creationId xmlns:p14="http://schemas.microsoft.com/office/powerpoint/2010/main" val="2194203757"/>
      </p:ext>
    </p:extLst>
  </p:cSld>
  <p:clrMapOvr>
    <a:masterClrMapping/>
  </p:clrMapOvr>
  <p:transition spd="med">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1" y="962025"/>
            <a:ext cx="8152409" cy="5422900"/>
          </a:xfrm>
        </p:spPr>
        <p:txBody>
          <a:bodyPr/>
          <a:lstStyle/>
          <a:p>
            <a:pPr lvl="2">
              <a:spcAft>
                <a:spcPct val="70000"/>
              </a:spcAft>
            </a:pPr>
            <a:r>
              <a:rPr lang="en-US" sz="2700" dirty="0" smtClean="0"/>
              <a:t>However</a:t>
            </a:r>
            <a:r>
              <a:rPr lang="en-US" sz="2700" dirty="0"/>
              <a:t>, a pension plan may violate ERISA if it has an informal practice of placing a hold on a participant’s account prior to receiving a court order requiring payment to the participant’s ex-spouse. </a:t>
            </a:r>
            <a:r>
              <a:rPr lang="en-US" sz="2700" b="1" i="1" dirty="0">
                <a:solidFill>
                  <a:srgbClr val="0000FF"/>
                </a:solidFill>
              </a:rPr>
              <a:t>Schoonmaker v. Employee Savs. Plan of Amoco Corp. and Participating Co.</a:t>
            </a:r>
            <a:r>
              <a:rPr lang="en-US" sz="2700" dirty="0"/>
              <a:t>, 987 F.2d 410 (7th Cir. 1993).</a:t>
            </a:r>
          </a:p>
          <a:p>
            <a:pPr lvl="2">
              <a:spcAft>
                <a:spcPct val="70000"/>
              </a:spcAft>
            </a:pPr>
            <a:endParaRPr lang="en-US" sz="2700" dirty="0"/>
          </a:p>
        </p:txBody>
      </p:sp>
    </p:spTree>
    <p:extLst>
      <p:ext uri="{BB962C8B-B14F-4D97-AF65-F5344CB8AC3E}">
        <p14:creationId xmlns:p14="http://schemas.microsoft.com/office/powerpoint/2010/main" val="2063711473"/>
      </p:ext>
    </p:extLst>
  </p:cSld>
  <p:clrMapOvr>
    <a:masterClrMapping/>
  </p:clrMapOvr>
  <p:transition spd="med">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128660" cy="5422900"/>
          </a:xfrm>
        </p:spPr>
        <p:txBody>
          <a:bodyPr/>
          <a:lstStyle/>
          <a:p>
            <a:pPr>
              <a:spcAft>
                <a:spcPct val="70000"/>
              </a:spcAft>
            </a:pPr>
            <a:r>
              <a:rPr lang="en-US" sz="3100" dirty="0" smtClean="0"/>
              <a:t>Participant </a:t>
            </a:r>
            <a:r>
              <a:rPr lang="en-US" sz="3100" dirty="0"/>
              <a:t>Loans and QDROs.</a:t>
            </a:r>
          </a:p>
          <a:p>
            <a:pPr lvl="1">
              <a:spcAft>
                <a:spcPct val="70000"/>
              </a:spcAft>
            </a:pPr>
            <a:r>
              <a:rPr lang="en-US" sz="2700" dirty="0" smtClean="0"/>
              <a:t>QDRO </a:t>
            </a:r>
            <a:r>
              <a:rPr lang="en-US" sz="2700" dirty="0"/>
              <a:t>should specify treatment of loans.</a:t>
            </a:r>
          </a:p>
          <a:p>
            <a:pPr lvl="1">
              <a:spcAft>
                <a:spcPct val="70000"/>
              </a:spcAft>
            </a:pPr>
            <a:r>
              <a:rPr lang="en-US" sz="2700" dirty="0" smtClean="0"/>
              <a:t>Difficult </a:t>
            </a:r>
            <a:r>
              <a:rPr lang="en-US" sz="2700" dirty="0"/>
              <a:t>for Alternate Payee to make loan payments.</a:t>
            </a:r>
          </a:p>
          <a:p>
            <a:pPr lvl="1">
              <a:spcAft>
                <a:spcPct val="70000"/>
              </a:spcAft>
            </a:pPr>
            <a:r>
              <a:rPr lang="en-US" sz="2700" dirty="0" smtClean="0"/>
              <a:t>Plan </a:t>
            </a:r>
            <a:r>
              <a:rPr lang="en-US" sz="2700" dirty="0"/>
              <a:t>provisions may require that loan payments be made from salary withholding from Plan Participant</a:t>
            </a:r>
            <a:r>
              <a:rPr lang="en-US" sz="2700" dirty="0" smtClean="0"/>
              <a:t>.</a:t>
            </a:r>
            <a:endParaRPr lang="en-US" sz="2700" dirty="0"/>
          </a:p>
        </p:txBody>
      </p:sp>
    </p:spTree>
    <p:extLst>
      <p:ext uri="{BB962C8B-B14F-4D97-AF65-F5344CB8AC3E}">
        <p14:creationId xmlns:p14="http://schemas.microsoft.com/office/powerpoint/2010/main" val="159671491"/>
      </p:ext>
    </p:extLst>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3"/>
            <a:r>
              <a:rPr lang="en-US" b="1" dirty="0"/>
              <a:t>"Place of Celebration" Controls.</a:t>
            </a:r>
            <a:r>
              <a:rPr lang="en-US" dirty="0"/>
              <a:t>  The IRS adopts a general rule recognizing a marriage of same-sex individuals that was validly entered into in a state (or country) whose laws authorize the marriage of two individuals of the same sex even if the married couple is domiciled in a state that does not recognize the validity of same sex marriages</a:t>
            </a:r>
            <a:r>
              <a:rPr lang="en-US" dirty="0" smtClean="0"/>
              <a:t>.</a:t>
            </a:r>
            <a:endParaRPr lang="en-US" dirty="0"/>
          </a:p>
        </p:txBody>
      </p:sp>
    </p:spTree>
    <p:extLst>
      <p:ext uri="{BB962C8B-B14F-4D97-AF65-F5344CB8AC3E}">
        <p14:creationId xmlns:p14="http://schemas.microsoft.com/office/powerpoint/2010/main" val="1615561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271164" cy="1294287"/>
          </a:xfrm>
        </p:spPr>
        <p:txBody>
          <a:bodyPr/>
          <a:lstStyle/>
          <a:p>
            <a:pPr>
              <a:spcAft>
                <a:spcPct val="70000"/>
              </a:spcAft>
            </a:pPr>
            <a:r>
              <a:rPr lang="en-US" sz="2700" dirty="0"/>
              <a:t>Determining What Was "Earned During the Marriage" — The Coverture Faction.</a:t>
            </a:r>
          </a:p>
        </p:txBody>
      </p:sp>
      <p:graphicFrame>
        <p:nvGraphicFramePr>
          <p:cNvPr id="3" name="Table 2"/>
          <p:cNvGraphicFramePr>
            <a:graphicFrameLocks noGrp="1"/>
          </p:cNvGraphicFramePr>
          <p:nvPr>
            <p:extLst>
              <p:ext uri="{D42A27DB-BD31-4B8C-83A1-F6EECF244321}">
                <p14:modId xmlns:p14="http://schemas.microsoft.com/office/powerpoint/2010/main" val="1933046445"/>
              </p:ext>
            </p:extLst>
          </p:nvPr>
        </p:nvGraphicFramePr>
        <p:xfrm>
          <a:off x="1021277" y="2196934"/>
          <a:ext cx="7208323" cy="1852552"/>
        </p:xfrm>
        <a:graphic>
          <a:graphicData uri="http://schemas.openxmlformats.org/drawingml/2006/table">
            <a:tbl>
              <a:tblPr firstRow="1" firstCol="1" bandRow="1">
                <a:tableStyleId>{5C22544A-7EE6-4342-B048-85BDC9FD1C3A}</a:tableStyleId>
              </a:tblPr>
              <a:tblGrid>
                <a:gridCol w="1401289"/>
                <a:gridCol w="2232561"/>
                <a:gridCol w="3574473"/>
              </a:tblGrid>
              <a:tr h="926276">
                <a:tc rowSpan="2">
                  <a:txBody>
                    <a:bodyPr/>
                    <a:lstStyle/>
                    <a:p>
                      <a:pPr marL="0" marR="0" indent="0" algn="ctr">
                        <a:lnSpc>
                          <a:spcPct val="90000"/>
                        </a:lnSpc>
                        <a:spcBef>
                          <a:spcPts val="0"/>
                        </a:spcBef>
                        <a:spcAft>
                          <a:spcPts val="0"/>
                        </a:spcAft>
                        <a:tabLst/>
                      </a:pPr>
                      <a:r>
                        <a:rPr lang="en-US" sz="2400" dirty="0" smtClean="0">
                          <a:solidFill>
                            <a:srgbClr val="008000"/>
                          </a:solidFill>
                          <a:effectLst/>
                        </a:rPr>
                        <a:t>50</a:t>
                      </a:r>
                      <a:r>
                        <a:rPr lang="en-US" sz="2400" dirty="0">
                          <a:solidFill>
                            <a:srgbClr val="008000"/>
                          </a:solidFill>
                          <a:effectLst/>
                        </a:rPr>
                        <a:t>%  </a:t>
                      </a:r>
                      <a:r>
                        <a:rPr lang="en-US" sz="2400" dirty="0" smtClean="0">
                          <a:solidFill>
                            <a:srgbClr val="008000"/>
                          </a:solidFill>
                          <a:effectLst/>
                        </a:rPr>
                        <a:t>X</a:t>
                      </a:r>
                      <a:endParaRPr lang="en-US" sz="2400" dirty="0">
                        <a:solidFill>
                          <a:srgbClr val="008000"/>
                        </a:solidFill>
                        <a:effectLst/>
                        <a:latin typeface="Times New Roman"/>
                        <a:ea typeface="Times New Roman"/>
                      </a:endParaRPr>
                    </a:p>
                  </a:txBody>
                  <a:tcPr marL="73025" marR="73025" marT="0" marB="0" anchor="ctr">
                    <a:noFill/>
                  </a:tcPr>
                </a:tc>
                <a:tc>
                  <a:txBody>
                    <a:bodyPr/>
                    <a:lstStyle/>
                    <a:p>
                      <a:pPr marL="0" marR="0" indent="0" algn="ctr">
                        <a:lnSpc>
                          <a:spcPct val="90000"/>
                        </a:lnSpc>
                        <a:spcBef>
                          <a:spcPts val="0"/>
                        </a:spcBef>
                        <a:spcAft>
                          <a:spcPts val="300"/>
                        </a:spcAft>
                      </a:pPr>
                      <a:r>
                        <a:rPr lang="en-US" sz="2400" dirty="0">
                          <a:solidFill>
                            <a:srgbClr val="008000"/>
                          </a:solidFill>
                          <a:effectLst/>
                        </a:rPr>
                        <a:t>Credited Service</a:t>
                      </a:r>
                      <a:br>
                        <a:rPr lang="en-US" sz="2400" dirty="0">
                          <a:solidFill>
                            <a:srgbClr val="008000"/>
                          </a:solidFill>
                          <a:effectLst/>
                        </a:rPr>
                      </a:br>
                      <a:r>
                        <a:rPr lang="en-US" sz="2400" dirty="0">
                          <a:solidFill>
                            <a:srgbClr val="008000"/>
                          </a:solidFill>
                          <a:effectLst/>
                        </a:rPr>
                        <a:t>While Married</a:t>
                      </a:r>
                      <a:endParaRPr lang="en-US" sz="2400" dirty="0">
                        <a:solidFill>
                          <a:srgbClr val="008000"/>
                        </a:solidFill>
                        <a:effectLst/>
                        <a:latin typeface="Times New Roman"/>
                        <a:ea typeface="Times New Roman"/>
                      </a:endParaRPr>
                    </a:p>
                  </a:txBody>
                  <a:tcPr marL="73025" marR="73025" marT="0" marB="0" anchor="ctr">
                    <a:lnB w="28575" cap="flat" cmpd="sng" algn="ctr">
                      <a:solidFill>
                        <a:schemeClr val="tx1"/>
                      </a:solidFill>
                      <a:prstDash val="solid"/>
                      <a:round/>
                      <a:headEnd type="none" w="med" len="med"/>
                      <a:tailEnd type="none" w="med" len="med"/>
                    </a:lnB>
                    <a:noFill/>
                  </a:tcPr>
                </a:tc>
                <a:tc rowSpan="2">
                  <a:txBody>
                    <a:bodyPr/>
                    <a:lstStyle/>
                    <a:p>
                      <a:pPr marL="0" marR="0" indent="0" algn="ctr">
                        <a:lnSpc>
                          <a:spcPct val="90000"/>
                        </a:lnSpc>
                        <a:spcBef>
                          <a:spcPts val="0"/>
                        </a:spcBef>
                        <a:spcAft>
                          <a:spcPts val="0"/>
                        </a:spcAft>
                      </a:pPr>
                      <a:r>
                        <a:rPr lang="en-US" sz="2400" dirty="0">
                          <a:solidFill>
                            <a:srgbClr val="008000"/>
                          </a:solidFill>
                          <a:effectLst/>
                        </a:rPr>
                        <a:t>X  Retirement Pension</a:t>
                      </a:r>
                      <a:endParaRPr lang="en-US" sz="2400" dirty="0">
                        <a:solidFill>
                          <a:srgbClr val="008000"/>
                        </a:solidFill>
                        <a:effectLst/>
                        <a:latin typeface="Times New Roman"/>
                        <a:ea typeface="Times New Roman"/>
                      </a:endParaRPr>
                    </a:p>
                  </a:txBody>
                  <a:tcPr marL="73025" marR="73025" marT="0" marB="0" anchor="ctr">
                    <a:noFill/>
                  </a:tcPr>
                </a:tc>
              </a:tr>
              <a:tr h="926276">
                <a:tc vMerge="1">
                  <a:txBody>
                    <a:bodyPr/>
                    <a:lstStyle/>
                    <a:p>
                      <a:endParaRPr lang="en-US"/>
                    </a:p>
                  </a:txBody>
                  <a:tcPr/>
                </a:tc>
                <a:tc>
                  <a:txBody>
                    <a:bodyPr/>
                    <a:lstStyle/>
                    <a:p>
                      <a:pPr marL="0" marR="0" indent="0" algn="ctr">
                        <a:lnSpc>
                          <a:spcPct val="90000"/>
                        </a:lnSpc>
                        <a:spcBef>
                          <a:spcPts val="300"/>
                        </a:spcBef>
                        <a:spcAft>
                          <a:spcPts val="0"/>
                        </a:spcAft>
                      </a:pPr>
                      <a:r>
                        <a:rPr lang="en-US" sz="2400" b="1" dirty="0">
                          <a:solidFill>
                            <a:srgbClr val="008000"/>
                          </a:solidFill>
                          <a:effectLst/>
                        </a:rPr>
                        <a:t>Credited Service</a:t>
                      </a:r>
                      <a:br>
                        <a:rPr lang="en-US" sz="2400" b="1" dirty="0">
                          <a:solidFill>
                            <a:srgbClr val="008000"/>
                          </a:solidFill>
                          <a:effectLst/>
                        </a:rPr>
                      </a:br>
                      <a:r>
                        <a:rPr lang="en-US" sz="2400" b="1" dirty="0">
                          <a:solidFill>
                            <a:srgbClr val="008000"/>
                          </a:solidFill>
                          <a:effectLst/>
                        </a:rPr>
                        <a:t>at Retirement</a:t>
                      </a:r>
                      <a:endParaRPr lang="en-US" sz="2400" b="1" dirty="0">
                        <a:solidFill>
                          <a:srgbClr val="008000"/>
                        </a:solidFill>
                        <a:effectLst/>
                        <a:latin typeface="Times New Roman"/>
                        <a:ea typeface="Times New Roman"/>
                      </a:endParaRPr>
                    </a:p>
                  </a:txBody>
                  <a:tcPr marL="73025" marR="73025" marT="0" marB="0" anchor="ctr">
                    <a:lnT w="28575" cap="flat" cmpd="sng" algn="ctr">
                      <a:solidFill>
                        <a:schemeClr val="tx1"/>
                      </a:solidFill>
                      <a:prstDash val="solid"/>
                      <a:round/>
                      <a:headEnd type="none" w="med" len="med"/>
                      <a:tailEnd type="none" w="med" len="med"/>
                    </a:lnT>
                    <a:noFill/>
                  </a:tcPr>
                </a:tc>
                <a:tc vMerge="1">
                  <a:txBody>
                    <a:bodyPr/>
                    <a:lstStyle/>
                    <a:p>
                      <a:endParaRPr lang="en-US"/>
                    </a:p>
                  </a:txBody>
                  <a:tcPr/>
                </a:tc>
              </a:tr>
            </a:tbl>
          </a:graphicData>
        </a:graphic>
      </p:graphicFrame>
    </p:spTree>
    <p:extLst>
      <p:ext uri="{BB962C8B-B14F-4D97-AF65-F5344CB8AC3E}">
        <p14:creationId xmlns:p14="http://schemas.microsoft.com/office/powerpoint/2010/main" val="488799294"/>
      </p:ext>
    </p:extLst>
  </p:cSld>
  <p:clrMapOvr>
    <a:masterClrMapping/>
  </p:clrMapOvr>
  <p:transition spd="med">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7986156" cy="5422900"/>
          </a:xfrm>
        </p:spPr>
        <p:txBody>
          <a:bodyPr/>
          <a:lstStyle/>
          <a:p>
            <a:pPr>
              <a:spcAft>
                <a:spcPct val="70000"/>
              </a:spcAft>
            </a:pPr>
            <a:r>
              <a:rPr lang="en-US" sz="3100" dirty="0"/>
              <a:t>Tax Effect of a QDRO Distribution.</a:t>
            </a:r>
          </a:p>
          <a:p>
            <a:pPr lvl="1">
              <a:spcAft>
                <a:spcPct val="70000"/>
              </a:spcAft>
            </a:pPr>
            <a:r>
              <a:rPr lang="en-US" sz="2700" dirty="0" smtClean="0"/>
              <a:t>General </a:t>
            </a:r>
            <a:r>
              <a:rPr lang="en-US" sz="2700" dirty="0"/>
              <a:t>rules pertaining to distribution from a qualified plan or an annuity are applicable. I.R.C. </a:t>
            </a:r>
            <a:r>
              <a:rPr lang="en-US" sz="2700" dirty="0" smtClean="0"/>
              <a:t>§§402(a</a:t>
            </a:r>
            <a:r>
              <a:rPr lang="en-US" sz="2700" dirty="0"/>
              <a:t>)(1); 72.</a:t>
            </a:r>
          </a:p>
          <a:p>
            <a:pPr lvl="1">
              <a:spcAft>
                <a:spcPct val="70000"/>
              </a:spcAft>
            </a:pPr>
            <a:r>
              <a:rPr lang="en-US" sz="2700" dirty="0" smtClean="0"/>
              <a:t>Ten </a:t>
            </a:r>
            <a:r>
              <a:rPr lang="en-US" sz="2700" dirty="0"/>
              <a:t>percent additional tax for distributions prior to age 59½ not applicable when QDRO requires that a distribution be made to an alternate payee. I.R.C. </a:t>
            </a:r>
            <a:r>
              <a:rPr lang="en-US" sz="2700" dirty="0" smtClean="0"/>
              <a:t>§72(t</a:t>
            </a:r>
            <a:r>
              <a:rPr lang="en-US" sz="2700" dirty="0"/>
              <a:t>)(2)(C</a:t>
            </a:r>
            <a:r>
              <a:rPr lang="en-US" sz="2700" dirty="0" smtClean="0"/>
              <a:t>).</a:t>
            </a:r>
            <a:endParaRPr lang="en-US" sz="2700" dirty="0"/>
          </a:p>
        </p:txBody>
      </p:sp>
    </p:spTree>
    <p:extLst>
      <p:ext uri="{BB962C8B-B14F-4D97-AF65-F5344CB8AC3E}">
        <p14:creationId xmlns:p14="http://schemas.microsoft.com/office/powerpoint/2010/main" val="2212605345"/>
      </p:ext>
    </p:extLst>
  </p:cSld>
  <p:clrMapOvr>
    <a:masterClrMapping/>
  </p:clrMapOvr>
  <p:transition spd="med">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330540" cy="5422900"/>
          </a:xfrm>
        </p:spPr>
        <p:txBody>
          <a:bodyPr/>
          <a:lstStyle/>
          <a:p>
            <a:pPr lvl="1">
              <a:spcAft>
                <a:spcPct val="70000"/>
              </a:spcAft>
            </a:pPr>
            <a:r>
              <a:rPr lang="en-US" sz="2700" b="1" dirty="0" smtClean="0"/>
              <a:t>Spouse </a:t>
            </a:r>
            <a:r>
              <a:rPr lang="en-US" sz="2700" b="1" dirty="0"/>
              <a:t>Alternate Payee.</a:t>
            </a:r>
          </a:p>
          <a:p>
            <a:pPr lvl="2">
              <a:spcAft>
                <a:spcPct val="70000"/>
              </a:spcAft>
            </a:pPr>
            <a:r>
              <a:rPr lang="en-US" sz="2700" dirty="0" smtClean="0"/>
              <a:t>Distributions </a:t>
            </a:r>
            <a:r>
              <a:rPr lang="en-US" sz="2700" dirty="0"/>
              <a:t>to an alternate payee spouse or former spouse pursuant to a QDRO are taxable to such spouse or former spouse. I.R.C. </a:t>
            </a:r>
            <a:r>
              <a:rPr lang="en-US" sz="2700" dirty="0" smtClean="0"/>
              <a:t>§402(e</a:t>
            </a:r>
            <a:r>
              <a:rPr lang="en-US" sz="2700" dirty="0"/>
              <a:t>)(1)(A).</a:t>
            </a:r>
          </a:p>
          <a:p>
            <a:pPr lvl="2">
              <a:spcAft>
                <a:spcPct val="70000"/>
              </a:spcAft>
            </a:pPr>
            <a:r>
              <a:rPr lang="en-US" sz="2700" dirty="0" smtClean="0"/>
              <a:t>An </a:t>
            </a:r>
            <a:r>
              <a:rPr lang="en-US" sz="2700" dirty="0"/>
              <a:t>alternate payee who is a spouse or former spouse may rollover an eligible rollover distribution to an IRA or to another qualified plan and is subject to the twenty percent withholding rules. I.R.C. </a:t>
            </a:r>
            <a:r>
              <a:rPr lang="en-US" sz="2700" dirty="0" smtClean="0"/>
              <a:t>§402(e</a:t>
            </a:r>
            <a:r>
              <a:rPr lang="en-US" sz="2700" dirty="0"/>
              <a:t>)(1)(B).</a:t>
            </a:r>
          </a:p>
          <a:p>
            <a:pPr lvl="1">
              <a:spcAft>
                <a:spcPct val="70000"/>
              </a:spcAft>
            </a:pPr>
            <a:endParaRPr lang="en-US" sz="2700" dirty="0"/>
          </a:p>
        </p:txBody>
      </p:sp>
    </p:spTree>
    <p:extLst>
      <p:ext uri="{BB962C8B-B14F-4D97-AF65-F5344CB8AC3E}">
        <p14:creationId xmlns:p14="http://schemas.microsoft.com/office/powerpoint/2010/main" val="3127017122"/>
      </p:ext>
    </p:extLst>
  </p:cSld>
  <p:clrMapOvr>
    <a:masterClrMapping/>
  </p:clrMapOvr>
  <p:transition spd="med">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8" name="Rectangle 24"/>
          <p:cNvSpPr>
            <a:spLocks noGrp="1" noChangeArrowheads="1"/>
          </p:cNvSpPr>
          <p:nvPr>
            <p:ph type="body" idx="1"/>
          </p:nvPr>
        </p:nvSpPr>
        <p:spPr>
          <a:xfrm>
            <a:off x="457200" y="962025"/>
            <a:ext cx="8128660" cy="5422900"/>
          </a:xfrm>
        </p:spPr>
        <p:txBody>
          <a:bodyPr/>
          <a:lstStyle/>
          <a:p>
            <a:pPr lvl="1">
              <a:lnSpc>
                <a:spcPct val="90000"/>
              </a:lnSpc>
              <a:spcAft>
                <a:spcPts val="1800"/>
              </a:spcAft>
            </a:pPr>
            <a:r>
              <a:rPr lang="en-US" sz="2600" b="1" dirty="0"/>
              <a:t>Nonspouse Alternate Payee.</a:t>
            </a:r>
          </a:p>
          <a:p>
            <a:pPr lvl="2">
              <a:lnSpc>
                <a:spcPct val="90000"/>
              </a:lnSpc>
              <a:spcAft>
                <a:spcPts val="1800"/>
              </a:spcAft>
            </a:pPr>
            <a:r>
              <a:rPr lang="en-US" sz="2600" dirty="0" smtClean="0"/>
              <a:t>Citing </a:t>
            </a:r>
            <a:r>
              <a:rPr lang="en-US" sz="2600" dirty="0"/>
              <a:t>I.R.C. </a:t>
            </a:r>
            <a:r>
              <a:rPr lang="en-US" sz="2600" dirty="0" smtClean="0"/>
              <a:t>§402(e</a:t>
            </a:r>
            <a:r>
              <a:rPr lang="en-US" sz="2600" dirty="0"/>
              <a:t>)(1)(A), the U.S. Tax Court held that a distribution to a nonspouse alternate payee is taxable to the participant. </a:t>
            </a:r>
            <a:r>
              <a:rPr lang="en-US" sz="2600" b="1" i="1" dirty="0">
                <a:solidFill>
                  <a:srgbClr val="0000FF"/>
                </a:solidFill>
              </a:rPr>
              <a:t>Stahl v. Commissioner</a:t>
            </a:r>
            <a:r>
              <a:rPr lang="en-US" sz="2600" dirty="0"/>
              <a:t>, U.S. Tax Court </a:t>
            </a:r>
            <a:r>
              <a:rPr lang="en-US" sz="2600" dirty="0" smtClean="0"/>
              <a:t/>
            </a:r>
            <a:br>
              <a:rPr lang="en-US" sz="2600" dirty="0" smtClean="0"/>
            </a:br>
            <a:r>
              <a:rPr lang="en-US" sz="2600" dirty="0" smtClean="0"/>
              <a:t>(</a:t>
            </a:r>
            <a:r>
              <a:rPr lang="en-US" sz="2600" dirty="0"/>
              <a:t>T.C. Memo 2001-22</a:t>
            </a:r>
            <a:r>
              <a:rPr lang="en-US" sz="2600" dirty="0" smtClean="0"/>
              <a:t>).</a:t>
            </a:r>
            <a:endParaRPr lang="en-US" sz="2600" dirty="0"/>
          </a:p>
          <a:p>
            <a:pPr lvl="2">
              <a:lnSpc>
                <a:spcPct val="90000"/>
              </a:lnSpc>
              <a:spcAft>
                <a:spcPts val="1800"/>
              </a:spcAft>
            </a:pPr>
            <a:r>
              <a:rPr lang="en-US" sz="2600" dirty="0" smtClean="0"/>
              <a:t>Distributions </a:t>
            </a:r>
            <a:r>
              <a:rPr lang="en-US" sz="2600" dirty="0"/>
              <a:t>to a nonspouse alternate payee cannot be rolled over by the alternate payee. Because the distribution to a nonspouse alternate payee is includible in the gross income of the participant under I.R.C. </a:t>
            </a:r>
            <a:r>
              <a:rPr lang="en-US" sz="2600" dirty="0" smtClean="0"/>
              <a:t>§402(e</a:t>
            </a:r>
            <a:r>
              <a:rPr lang="en-US" sz="2600" dirty="0"/>
              <a:t>)(1)(A), no part of such distribution may be rolled over by the nonspouse alternate payee. IRS Notice 89-25, Q &amp; A3.</a:t>
            </a:r>
          </a:p>
        </p:txBody>
      </p:sp>
    </p:spTree>
    <p:extLst>
      <p:ext uri="{BB962C8B-B14F-4D97-AF65-F5344CB8AC3E}">
        <p14:creationId xmlns:p14="http://schemas.microsoft.com/office/powerpoint/2010/main" val="2598655025"/>
      </p:ext>
    </p:extLst>
  </p:cSld>
  <p:clrMapOvr>
    <a:masterClrMapping/>
  </p:clrMapOvr>
  <p:transition spd="med">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8493" r="8414"/>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37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3"/>
            <a:r>
              <a:rPr lang="en-US" b="1" dirty="0"/>
              <a:t>Domestic Partnerships Not Recognized.</a:t>
            </a:r>
            <a:r>
              <a:rPr lang="en-US" dirty="0"/>
              <a:t>  The terms "spouse", "husband", "wife", or "marriage" do not include individuals (whether of the opposite sex or the same sex) who have entered into a registered domestic partnership, civil union, or other similar formal relationship recognized under state law that is not denominated as a marriage under the laws of that state.</a:t>
            </a:r>
          </a:p>
        </p:txBody>
      </p:sp>
    </p:spTree>
    <p:extLst>
      <p:ext uri="{BB962C8B-B14F-4D97-AF65-F5344CB8AC3E}">
        <p14:creationId xmlns:p14="http://schemas.microsoft.com/office/powerpoint/2010/main" val="355467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a:t>The rulings in Rev. Rul. 2013-17 were based on a long-standing IRS position (first stated in Rev. Rul. 58-66) which recognizes a valid common law marriage even if the taxpayer relocates to a state that does not recognize common law marriages.</a:t>
            </a:r>
          </a:p>
          <a:p>
            <a:pPr lvl="2"/>
            <a:r>
              <a:rPr lang="en-US" dirty="0"/>
              <a:t>Rev. Rul. 2013-17 is effective prospectively as of September 16, 2013.  However, affected taxpayers may rely on the ruling for the purpose of filing original returns, amended returns, adjusted returns, or claims for credit or refund of any overpayment of tax</a:t>
            </a:r>
            <a:r>
              <a:rPr lang="en-US" dirty="0" smtClean="0"/>
              <a:t>.</a:t>
            </a:r>
            <a:endParaRPr lang="en-US" dirty="0"/>
          </a:p>
        </p:txBody>
      </p:sp>
    </p:spTree>
    <p:extLst>
      <p:ext uri="{BB962C8B-B14F-4D97-AF65-F5344CB8AC3E}">
        <p14:creationId xmlns:p14="http://schemas.microsoft.com/office/powerpoint/2010/main" val="198098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t>DOL Technical Release 2013-14.</a:t>
            </a:r>
          </a:p>
          <a:p>
            <a:pPr marL="1143000" lvl="2" indent="0">
              <a:buNone/>
            </a:pPr>
            <a:r>
              <a:rPr lang="en-US" dirty="0"/>
              <a:t>The DOL guidance very closely tracks the position of the IRS in Rev. Rul. 2013-17.</a:t>
            </a:r>
          </a:p>
          <a:p>
            <a:pPr lvl="2"/>
            <a:r>
              <a:rPr lang="en-US" dirty="0"/>
              <a:t>The term "</a:t>
            </a:r>
            <a:r>
              <a:rPr lang="en-US" b="1" dirty="0"/>
              <a:t>spouse</a:t>
            </a:r>
            <a:r>
              <a:rPr lang="en-US" dirty="0"/>
              <a:t>" will be read to refer to any individuals who are lawfully married under any state law, including individuals married to a person of the same sex who were legally married in a state (or country) that recognizes such marriage, but who are domiciled in a state that does not recognize such marriages.</a:t>
            </a:r>
          </a:p>
        </p:txBody>
      </p:sp>
    </p:spTree>
    <p:extLst>
      <p:ext uri="{BB962C8B-B14F-4D97-AF65-F5344CB8AC3E}">
        <p14:creationId xmlns:p14="http://schemas.microsoft.com/office/powerpoint/2010/main" val="377226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a:t>The term "</a:t>
            </a:r>
            <a:r>
              <a:rPr lang="en-US" b="1" dirty="0"/>
              <a:t>marriage</a:t>
            </a:r>
            <a:r>
              <a:rPr lang="en-US" dirty="0"/>
              <a:t>" will be read to include a same sex marriage that is legally recognized as a marriage under any state law.</a:t>
            </a:r>
          </a:p>
          <a:p>
            <a:pPr lvl="2"/>
            <a:r>
              <a:rPr lang="en-US" dirty="0"/>
              <a:t>The terms "</a:t>
            </a:r>
            <a:r>
              <a:rPr lang="en-US" b="1" dirty="0"/>
              <a:t>spouse</a:t>
            </a:r>
            <a:r>
              <a:rPr lang="en-US" dirty="0"/>
              <a:t>" and "</a:t>
            </a:r>
            <a:r>
              <a:rPr lang="en-US" b="1" dirty="0"/>
              <a:t>marriage</a:t>
            </a:r>
            <a:r>
              <a:rPr lang="en-US" dirty="0"/>
              <a:t>" do not include individuals in a formal relationship recognized by a state that is not denominated a marriage under state law, such as a domestic partnership or civil unions.  This applies to both opposite sex and same sex relationships</a:t>
            </a:r>
            <a:r>
              <a:rPr lang="en-US" dirty="0" smtClean="0"/>
              <a:t>.</a:t>
            </a:r>
            <a:endParaRPr lang="en-US" dirty="0"/>
          </a:p>
        </p:txBody>
      </p:sp>
    </p:spTree>
    <p:extLst>
      <p:ext uri="{BB962C8B-B14F-4D97-AF65-F5344CB8AC3E}">
        <p14:creationId xmlns:p14="http://schemas.microsoft.com/office/powerpoint/2010/main" val="32005743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3397</TotalTime>
  <Words>3338</Words>
  <Application>Microsoft Office PowerPoint</Application>
  <PresentationFormat>On-screen Show (4:3)</PresentationFormat>
  <Paragraphs>133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WHPC&amp;B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Prevailing Wage Pension Plans</dc:title>
  <dc:creator>Shirley M. Barsan</dc:creator>
  <cp:lastModifiedBy>Brandenburg, Jessica</cp:lastModifiedBy>
  <cp:revision>820</cp:revision>
  <cp:lastPrinted>2013-09-30T13:23:36Z</cp:lastPrinted>
  <dcterms:created xsi:type="dcterms:W3CDTF">2010-09-20T14:57:29Z</dcterms:created>
  <dcterms:modified xsi:type="dcterms:W3CDTF">2018-07-27T13:57:20Z</dcterms:modified>
</cp:coreProperties>
</file>